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5" r:id="rId2"/>
    <p:sldId id="273" r:id="rId3"/>
    <p:sldId id="284" r:id="rId4"/>
    <p:sldId id="272" r:id="rId5"/>
    <p:sldId id="262" r:id="rId6"/>
    <p:sldId id="261" r:id="rId7"/>
    <p:sldId id="260" r:id="rId8"/>
    <p:sldId id="265" r:id="rId9"/>
    <p:sldId id="281" r:id="rId10"/>
    <p:sldId id="278" r:id="rId11"/>
    <p:sldId id="279" r:id="rId12"/>
    <p:sldId id="274" r:id="rId13"/>
    <p:sldId id="285" r:id="rId14"/>
    <p:sldId id="277"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3333CC"/>
    <a:srgbClr val="3333FF"/>
    <a:srgbClr val="0066FF"/>
    <a:srgbClr val="6600FF"/>
    <a:srgbClr val="3366FF"/>
    <a:srgbClr val="3399FF"/>
    <a:srgbClr val="0099FF"/>
    <a:srgbClr val="00CCFF"/>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87" autoAdjust="0"/>
    <p:restoredTop sz="87487" autoAdjust="0"/>
  </p:normalViewPr>
  <p:slideViewPr>
    <p:cSldViewPr>
      <p:cViewPr varScale="1">
        <p:scale>
          <a:sx n="64" d="100"/>
          <a:sy n="64" d="100"/>
        </p:scale>
        <p:origin x="-73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86E9B31-E39A-40EE-93F4-7EB3C24CF137}" type="datetimeFigureOut">
              <a:rPr lang="en-US" smtClean="0"/>
              <a:pPr/>
              <a:t>3/4/2015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C140AF6-9983-4873-AE9B-B6D7EB07EA2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62025"/>
            <a:fld id="{1D2DC5F5-81BB-4EDC-9350-D19189841CDC}" type="slidenum">
              <a:rPr lang="en-US" smtClean="0"/>
              <a:pPr defTabSz="962025"/>
              <a:t>1</a:t>
            </a:fld>
            <a:endParaRPr lang="en-US" smtClean="0"/>
          </a:p>
        </p:txBody>
      </p:sp>
      <p:sp>
        <p:nvSpPr>
          <p:cNvPr id="26627" name="Rectangle 7"/>
          <p:cNvSpPr txBox="1">
            <a:spLocks noGrp="1" noChangeArrowheads="1"/>
          </p:cNvSpPr>
          <p:nvPr/>
        </p:nvSpPr>
        <p:spPr bwMode="auto">
          <a:xfrm>
            <a:off x="4146550" y="9123363"/>
            <a:ext cx="3168650" cy="477837"/>
          </a:xfrm>
          <a:prstGeom prst="rect">
            <a:avLst/>
          </a:prstGeom>
          <a:noFill/>
          <a:ln w="9525">
            <a:noFill/>
            <a:miter lim="800000"/>
            <a:headEnd/>
            <a:tailEnd/>
          </a:ln>
        </p:spPr>
        <p:txBody>
          <a:bodyPr lIns="97613" tIns="48809" rIns="97613" bIns="48809" anchor="b"/>
          <a:lstStyle/>
          <a:p>
            <a:pPr algn="r" defTabSz="976313"/>
            <a:fld id="{38AE6F9F-DB2A-4B95-99F1-0A4ED37EB849}" type="slidenum">
              <a:rPr lang="en-US" sz="1200" b="0">
                <a:latin typeface="Times New Roman" pitchFamily="18" charset="0"/>
              </a:rPr>
              <a:pPr algn="r" defTabSz="976313"/>
              <a:t>1</a:t>
            </a:fld>
            <a:endParaRPr lang="en-US" sz="1200" b="0">
              <a:latin typeface="Times New Roman" pitchFamily="18" charset="0"/>
            </a:endParaRPr>
          </a:p>
        </p:txBody>
      </p:sp>
      <p:sp>
        <p:nvSpPr>
          <p:cNvPr id="26628" name="Rectangle 2"/>
          <p:cNvSpPr>
            <a:spLocks noGrp="1" noRot="1" noChangeAspect="1" noChangeArrowheads="1" noTextEdit="1"/>
          </p:cNvSpPr>
          <p:nvPr>
            <p:ph type="sldImg"/>
          </p:nvPr>
        </p:nvSpPr>
        <p:spPr>
          <a:xfrm>
            <a:off x="1292225" y="762000"/>
            <a:ext cx="4791075" cy="3594100"/>
          </a:xfrm>
          <a:solidFill>
            <a:srgbClr val="FFFFFF"/>
          </a:solidFill>
          <a:ln/>
        </p:spPr>
      </p:sp>
      <p:sp>
        <p:nvSpPr>
          <p:cNvPr id="26629" name="Rectangle 3"/>
          <p:cNvSpPr>
            <a:spLocks noGrp="1" noChangeArrowheads="1"/>
          </p:cNvSpPr>
          <p:nvPr>
            <p:ph type="body" idx="1"/>
          </p:nvPr>
        </p:nvSpPr>
        <p:spPr>
          <a:xfrm>
            <a:off x="973138" y="4559300"/>
            <a:ext cx="5368925" cy="4319588"/>
          </a:xfrm>
          <a:solidFill>
            <a:srgbClr val="FFFFFF"/>
          </a:solidFill>
          <a:ln>
            <a:solidFill>
              <a:srgbClr val="000000"/>
            </a:solidFill>
          </a:ln>
        </p:spPr>
        <p:txBody>
          <a:bodyPr lIns="95463" tIns="47727" rIns="95463" bIns="47727"/>
          <a:lstStyle/>
          <a:p>
            <a:pPr eaLnBrk="1" hangingPunct="1"/>
            <a:r>
              <a:rPr lang="en-US" sz="1400" dirty="0" smtClean="0"/>
              <a:t>Good morning. I would like to share with you our developing plans and concepts for possible replacement</a:t>
            </a:r>
            <a:r>
              <a:rPr lang="en-US" sz="1400" baseline="0" dirty="0" smtClean="0"/>
              <a:t> of the Mat Sinking Unit.</a:t>
            </a:r>
            <a:endParaRPr lang="en-US" sz="1400" b="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finally I would like to share with you an actual conceptual design which incorporates both</a:t>
            </a:r>
            <a:r>
              <a:rPr lang="en-US" baseline="0" dirty="0" smtClean="0"/>
              <a:t> automated mat loading and mat tying …</a:t>
            </a:r>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Early mats were constructed of willow fascine or lumber framework mattresses that were wired together to form protective structures that were then placed on a graded slope. Mattresses were backfilled with silt and armored with rock. ACM was apparently invented and patented in 1914/1916. MVK sank the first ACM in 1917.  It's configuration and placement methods were continually modified until the 1940's.  The organized high productive method that is used today was "put together" right after WWII. The mat boat Vicksburg had until the '90's was actually constructed in 1926. After the consolidation, Vicksburg received Memphis District's mat boat, #4801. It's keel was laid in 1948. </a:t>
            </a:r>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defTabSz="966612">
              <a:defRPr/>
            </a:pPr>
            <a:r>
              <a:rPr lang="en-US" sz="1300" dirty="0" smtClean="0"/>
              <a:t>The current method of delivery of revetment (ACM) is the Mat Sinking Unit (MSU). The MSU was built in 1946 and was considered at that time, state of the art. However, the MSU is fast approaching an unreliable status with no existing plans and specifications for a replacement.  The cost of making necessary maintenance, repairs, and meeting safety codes is approaching $3 million to $5 million annually. Most of the equipment has outlived its life or is considered obsolete. Some of the devices are so antiquated, that supplies are sole sourced and very expensive.  For example, the pulley system and gantry cranes, as well as the diesel engines are one of a kind items which require extensive fabrication in case of unplanned maintenance or breakdown.  The wire used in the below deck pulley system is a product of Italy, requires months of lead time, and is very costly.  Tying tools are custom made, require constant maintenance, and employ 8 full time employees for repair only. Because the current method requires extensive manual labor, the MSU employs approximately 325 personnel to fully man the vessels and lay the ACM. The MSU has placed over 1000 miles of articulated mattress over the past 7 decades as a construction item.  However, almost 70 years later, this mission has evolved into a maintenance project and the need for maintenance ACM will continue indefinitely.</a:t>
            </a:r>
          </a:p>
          <a:p>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 stable channel is more efficient in moving high river stages while also reducing bank caving. As a result, levees, which are critical to the protection of a city such as New Orleans are far less likely to be compromised when they are most needed. </a:t>
            </a:r>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r>
              <a:rPr lang="en-US" dirty="0" smtClean="0"/>
              <a:t>Of course there are still challenges</a:t>
            </a:r>
            <a:r>
              <a:rPr lang="en-US" baseline="0" dirty="0" smtClean="0"/>
              <a:t> to keep the channel from migrating and threatening nearby levees. In the photos on this slide, which is in the Carrollton Bend Reach at New Orleans you see the close proximity of the levee to the Mississippi River channel. The area around New Orleans is especially problematic as the river channel is deep and river banks are steep as illustrated by the cross-section view of the Carrollton Revetment. Mat must be laid beyond the channel </a:t>
            </a:r>
            <a:r>
              <a:rPr lang="en-US" baseline="0" dirty="0" err="1" smtClean="0"/>
              <a:t>thalweg</a:t>
            </a:r>
            <a:r>
              <a:rPr lang="en-US" baseline="0" dirty="0" smtClean="0"/>
              <a:t> to prevent toe scour and destabilization of the banks. A scour could threaten the stability of the levee.</a:t>
            </a:r>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series of slides,</a:t>
            </a:r>
            <a:r>
              <a:rPr lang="en-US" baseline="0" dirty="0" smtClean="0"/>
              <a:t> you see how an expanding scour could destabilized an unprotected riverbank resulting in levee failure.</a:t>
            </a:r>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Arial" charset="0"/>
              <a:buChar char="•"/>
            </a:pPr>
            <a:r>
              <a:rPr lang="en-US" dirty="0" smtClean="0"/>
              <a:t>In</a:t>
            </a:r>
            <a:r>
              <a:rPr lang="en-US" baseline="0" dirty="0" smtClean="0"/>
              <a:t> this animation, you see how quickly a levee breach in New Orleans could inundate vast areas of the city in less than an hour. </a:t>
            </a:r>
            <a:r>
              <a:rPr lang="en-US" altLang="en-US" dirty="0" smtClean="0"/>
              <a:t>Flooding from directed river flow</a:t>
            </a:r>
          </a:p>
          <a:p>
            <a:pPr eaLnBrk="1" hangingPunct="1">
              <a:buFont typeface="Arial" charset="0"/>
              <a:buNone/>
            </a:pPr>
            <a:r>
              <a:rPr lang="en-US" altLang="en-US" baseline="0" dirty="0" smtClean="0"/>
              <a:t>creates a t</a:t>
            </a:r>
            <a:r>
              <a:rPr lang="en-US" altLang="en-US" dirty="0" smtClean="0"/>
              <a:t>remendous breach enlargement. Many structures will be torn off foundations. Water will carry</a:t>
            </a:r>
            <a:r>
              <a:rPr lang="en-US" altLang="en-US" baseline="0" dirty="0" smtClean="0"/>
              <a:t> heavy sediment, sands , clays and silts. There will be no reaction time and people will not have time to climb on top of things to avoid the rising water. There could be thousands of casualties. Much of damaged infrastructure will take substantial amounts of time and money to rebuild.</a:t>
            </a:r>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continuing need to build and maintain revetment along the Mississippi River as part of the MR&amp;T Project, a new machine</a:t>
            </a:r>
            <a:r>
              <a:rPr lang="en-US" baseline="0" dirty="0" smtClean="0"/>
              <a:t> to place mat is vital to the continuation of both the Corps’ navigation and flood risk management missions. With that in mind, we are exploring what a possible machine for this purpose would look like if it used all current technology and anticipated coming technologies. Here, in</a:t>
            </a:r>
            <a:r>
              <a:rPr lang="en-US" dirty="0" smtClean="0"/>
              <a:t> this slide you see a graphic representation of what a largely automated</a:t>
            </a:r>
            <a:r>
              <a:rPr lang="en-US" baseline="0" dirty="0" smtClean="0"/>
              <a:t> mat laying unit could look like as it lays mat.</a:t>
            </a:r>
            <a:endParaRPr lang="en-US" dirty="0"/>
          </a:p>
        </p:txBody>
      </p:sp>
      <p:sp>
        <p:nvSpPr>
          <p:cNvPr id="4" name="Slide Number Placeholder 3"/>
          <p:cNvSpPr>
            <a:spLocks noGrp="1"/>
          </p:cNvSpPr>
          <p:nvPr>
            <p:ph type="sldNum" sz="quarter" idx="10"/>
          </p:nvPr>
        </p:nvSpPr>
        <p:spPr/>
        <p:txBody>
          <a:bodyPr/>
          <a:lstStyle/>
          <a:p>
            <a:fld id="{1C140AF6-9983-4873-AE9B-B6D7EB07EA23}"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DBC212-FCA6-4D4B-A16C-719A288CCE51}" type="datetimeFigureOut">
              <a:rPr lang="en-US" smtClean="0"/>
              <a:pPr/>
              <a:t>3/4/2015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DBC212-FCA6-4D4B-A16C-719A288CCE51}" type="datetimeFigureOut">
              <a:rPr lang="en-US" smtClean="0"/>
              <a:pPr/>
              <a:t>3/4/2015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DBC212-FCA6-4D4B-A16C-719A288CCE51}" type="datetimeFigureOut">
              <a:rPr lang="en-US" smtClean="0"/>
              <a:pPr/>
              <a:t>3/4/2015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DBC212-FCA6-4D4B-A16C-719A288CCE51}" type="datetimeFigureOut">
              <a:rPr lang="en-US" smtClean="0"/>
              <a:pPr/>
              <a:t>3/4/2015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DBC212-FCA6-4D4B-A16C-719A288CCE51}" type="datetimeFigureOut">
              <a:rPr lang="en-US" smtClean="0"/>
              <a:pPr/>
              <a:t>3/4/2015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DBC212-FCA6-4D4B-A16C-719A288CCE51}" type="datetimeFigureOut">
              <a:rPr lang="en-US" smtClean="0"/>
              <a:pPr/>
              <a:t>3/4/2015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DBC212-FCA6-4D4B-A16C-719A288CCE51}" type="datetimeFigureOut">
              <a:rPr lang="en-US" smtClean="0"/>
              <a:pPr/>
              <a:t>3/4/2015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DBC212-FCA6-4D4B-A16C-719A288CCE51}" type="datetimeFigureOut">
              <a:rPr lang="en-US" smtClean="0"/>
              <a:pPr/>
              <a:t>3/4/2015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DBC212-FCA6-4D4B-A16C-719A288CCE51}" type="datetimeFigureOut">
              <a:rPr lang="en-US" smtClean="0"/>
              <a:pPr/>
              <a:t>3/4/2015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BC212-FCA6-4D4B-A16C-719A288CCE51}" type="datetimeFigureOut">
              <a:rPr lang="en-US" smtClean="0"/>
              <a:pPr/>
              <a:t>3/4/2015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BC212-FCA6-4D4B-A16C-719A288CCE51}" type="datetimeFigureOut">
              <a:rPr lang="en-US" smtClean="0"/>
              <a:pPr/>
              <a:t>3/4/2015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A7CFC-4E81-4B2F-8373-2B543280BD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BC212-FCA6-4D4B-A16C-719A288CCE51}" type="datetimeFigureOut">
              <a:rPr lang="en-US" smtClean="0"/>
              <a:pPr/>
              <a:t>3/4/2015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A7CFC-4E81-4B2F-8373-2B543280BD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mvk-fs-san01\commonmvk\OperationsBriefings\MSU_Redesign\New_Orleans_Anim.wmv" TargetMode="Externa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file:///C:\Users\B4PRYESW\Desktop\Mat%20Sinking%20project\MSUEnvironment020515.wmv"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file:///C:\Users\B4PRYESW\Desktop\Mat%20Sinking%20project\20150220%20Mat%20Sinking%20Unit%20Redesign%2004.wmv" TargetMode="Externa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t Plant 001.jpg"/>
          <p:cNvPicPr>
            <a:picLocks noChangeAspect="1"/>
          </p:cNvPicPr>
          <p:nvPr/>
        </p:nvPicPr>
        <p:blipFill>
          <a:blip r:embed="rId3" cstate="email"/>
          <a:stretch>
            <a:fillRect/>
          </a:stretch>
        </p:blipFill>
        <p:spPr>
          <a:xfrm>
            <a:off x="5105400" y="1524001"/>
            <a:ext cx="4038600" cy="2590800"/>
          </a:xfrm>
          <a:prstGeom prst="rect">
            <a:avLst/>
          </a:prstGeom>
        </p:spPr>
      </p:pic>
      <p:pic>
        <p:nvPicPr>
          <p:cNvPr id="13" name="Picture 12" descr="2008-099.JPG"/>
          <p:cNvPicPr>
            <a:picLocks noChangeAspect="1"/>
          </p:cNvPicPr>
          <p:nvPr/>
        </p:nvPicPr>
        <p:blipFill>
          <a:blip r:embed="rId4" cstate="email"/>
          <a:stretch>
            <a:fillRect/>
          </a:stretch>
        </p:blipFill>
        <p:spPr>
          <a:xfrm>
            <a:off x="3886200" y="3505200"/>
            <a:ext cx="5257800" cy="3352800"/>
          </a:xfrm>
          <a:prstGeom prst="rect">
            <a:avLst/>
          </a:prstGeom>
        </p:spPr>
      </p:pic>
      <p:pic>
        <p:nvPicPr>
          <p:cNvPr id="15364" name="Picture 23" descr="ppt_camo_bkgrnd-03"/>
          <p:cNvPicPr>
            <a:picLocks noChangeAspect="1" noChangeArrowheads="1"/>
          </p:cNvPicPr>
          <p:nvPr/>
        </p:nvPicPr>
        <p:blipFill>
          <a:blip r:embed="rId5" cstate="email"/>
          <a:srcRect/>
          <a:stretch>
            <a:fillRect/>
          </a:stretch>
        </p:blipFill>
        <p:spPr bwMode="auto">
          <a:xfrm>
            <a:off x="0" y="-3175"/>
            <a:ext cx="9144001" cy="6861175"/>
          </a:xfrm>
          <a:prstGeom prst="rect">
            <a:avLst/>
          </a:prstGeom>
          <a:noFill/>
          <a:ln w="9525">
            <a:noFill/>
            <a:miter lim="800000"/>
            <a:headEnd/>
            <a:tailEnd/>
          </a:ln>
        </p:spPr>
      </p:pic>
      <p:pic>
        <p:nvPicPr>
          <p:cNvPr id="15365" name="Picture 8" descr="USACE_logo"/>
          <p:cNvPicPr>
            <a:picLocks noChangeAspect="1" noChangeArrowheads="1"/>
          </p:cNvPicPr>
          <p:nvPr/>
        </p:nvPicPr>
        <p:blipFill>
          <a:blip r:embed="rId6" cstate="email"/>
          <a:srcRect/>
          <a:stretch>
            <a:fillRect/>
          </a:stretch>
        </p:blipFill>
        <p:spPr bwMode="auto">
          <a:xfrm>
            <a:off x="228600" y="5078413"/>
            <a:ext cx="1371600" cy="938212"/>
          </a:xfrm>
          <a:prstGeom prst="rect">
            <a:avLst/>
          </a:prstGeom>
          <a:noFill/>
          <a:ln w="9525">
            <a:noFill/>
            <a:miter lim="800000"/>
            <a:headEnd/>
            <a:tailEnd/>
          </a:ln>
        </p:spPr>
      </p:pic>
      <p:sp>
        <p:nvSpPr>
          <p:cNvPr id="15367" name="Text Box 9"/>
          <p:cNvSpPr txBox="1">
            <a:spLocks noChangeArrowheads="1"/>
          </p:cNvSpPr>
          <p:nvPr/>
        </p:nvSpPr>
        <p:spPr bwMode="auto">
          <a:xfrm>
            <a:off x="136525" y="6096000"/>
            <a:ext cx="3597275" cy="549275"/>
          </a:xfrm>
          <a:prstGeom prst="rect">
            <a:avLst/>
          </a:prstGeom>
          <a:noFill/>
          <a:ln w="9525">
            <a:noFill/>
            <a:miter lim="800000"/>
            <a:headEnd/>
            <a:tailEnd/>
          </a:ln>
        </p:spPr>
        <p:txBody>
          <a:bodyPr>
            <a:spAutoFit/>
          </a:bodyPr>
          <a:lstStyle/>
          <a:p>
            <a:pPr eaLnBrk="1" hangingPunct="1"/>
            <a:r>
              <a:rPr lang="en-US" sz="1200"/>
              <a:t>US Army Corps of Engineers</a:t>
            </a:r>
          </a:p>
          <a:p>
            <a:pPr eaLnBrk="1" hangingPunct="1"/>
            <a:r>
              <a:rPr lang="en-US" sz="1800"/>
              <a:t>BUILDING STRONG</a:t>
            </a:r>
            <a:r>
              <a:rPr lang="en-US" sz="1400" baseline="-25000"/>
              <a:t>®</a:t>
            </a:r>
          </a:p>
        </p:txBody>
      </p:sp>
      <p:sp>
        <p:nvSpPr>
          <p:cNvPr id="283729" name="Rectangle 81"/>
          <p:cNvSpPr>
            <a:spLocks noChangeArrowheads="1"/>
          </p:cNvSpPr>
          <p:nvPr/>
        </p:nvSpPr>
        <p:spPr bwMode="auto">
          <a:xfrm>
            <a:off x="1584325" y="1295400"/>
            <a:ext cx="8178800" cy="923330"/>
          </a:xfrm>
          <a:prstGeom prst="rect">
            <a:avLst/>
          </a:prstGeom>
          <a:noFill/>
          <a:ln w="28575">
            <a:noFill/>
            <a:miter lim="800000"/>
            <a:headEnd/>
            <a:tailEnd/>
          </a:ln>
        </p:spPr>
        <p:txBody>
          <a:bodyPr>
            <a:spAutoFit/>
          </a:bodyPr>
          <a:lstStyle/>
          <a:p>
            <a:pPr>
              <a:tabLst>
                <a:tab pos="2743200" algn="l"/>
              </a:tabLst>
              <a:defRPr/>
            </a:pPr>
            <a:r>
              <a:rPr lang="en-US" sz="5400" b="1" dirty="0" smtClean="0">
                <a:solidFill>
                  <a:schemeClr val="accent2">
                    <a:lumMod val="75000"/>
                  </a:schemeClr>
                </a:solidFill>
                <a:effectLst>
                  <a:outerShdw blurRad="38100" dist="38100" dir="2700000" algn="tl">
                    <a:srgbClr val="C0C0C0"/>
                  </a:outerShdw>
                </a:effectLst>
                <a:latin typeface="Times New Roman" pitchFamily="18" charset="0"/>
              </a:rPr>
              <a:t>Mat Sinking Unit </a:t>
            </a:r>
            <a:endParaRPr lang="en-US" sz="5400" b="1" dirty="0">
              <a:solidFill>
                <a:schemeClr val="accent2">
                  <a:lumMod val="75000"/>
                </a:schemeClr>
              </a:solidFill>
              <a:effectLst>
                <a:outerShdw blurRad="38100" dist="38100" dir="2700000" algn="tl">
                  <a:srgbClr val="C0C0C0"/>
                </a:outerShdw>
              </a:effectLst>
            </a:endParaRPr>
          </a:p>
        </p:txBody>
      </p:sp>
      <p:pic>
        <p:nvPicPr>
          <p:cNvPr id="15369" name="Picture 21" descr="white_curve"/>
          <p:cNvPicPr>
            <a:picLocks noChangeAspect="1" noChangeArrowheads="1"/>
          </p:cNvPicPr>
          <p:nvPr/>
        </p:nvPicPr>
        <p:blipFill>
          <a:blip r:embed="rId7" cstate="email"/>
          <a:srcRect/>
          <a:stretch>
            <a:fillRect/>
          </a:stretch>
        </p:blipFill>
        <p:spPr bwMode="auto">
          <a:xfrm>
            <a:off x="3962400" y="1524000"/>
            <a:ext cx="5181600" cy="5334000"/>
          </a:xfrm>
          <a:prstGeom prst="rect">
            <a:avLst/>
          </a:prstGeom>
          <a:noFill/>
          <a:ln w="9525">
            <a:noFill/>
            <a:miter lim="800000"/>
            <a:headEnd/>
            <a:tailEnd/>
          </a:ln>
        </p:spPr>
      </p:pic>
      <p:sp>
        <p:nvSpPr>
          <p:cNvPr id="15370" name="Rectangle 79"/>
          <p:cNvSpPr>
            <a:spLocks noChangeArrowheads="1"/>
          </p:cNvSpPr>
          <p:nvPr/>
        </p:nvSpPr>
        <p:spPr bwMode="auto">
          <a:xfrm>
            <a:off x="1649413" y="2316163"/>
            <a:ext cx="3376612" cy="2123658"/>
          </a:xfrm>
          <a:prstGeom prst="rect">
            <a:avLst/>
          </a:prstGeom>
          <a:noFill/>
          <a:ln w="12700">
            <a:noFill/>
            <a:miter lim="800000"/>
            <a:headEnd/>
            <a:tailEnd/>
          </a:ln>
        </p:spPr>
        <p:txBody>
          <a:bodyPr>
            <a:spAutoFit/>
          </a:bodyPr>
          <a:lstStyle/>
          <a:p>
            <a:pPr>
              <a:lnSpc>
                <a:spcPct val="120000"/>
              </a:lnSpc>
            </a:pPr>
            <a:r>
              <a:rPr lang="en-US" sz="2400" b="1" dirty="0" smtClean="0"/>
              <a:t>John W. Cross</a:t>
            </a:r>
            <a:endParaRPr lang="en-US" sz="2400" b="1" dirty="0"/>
          </a:p>
          <a:p>
            <a:pPr>
              <a:lnSpc>
                <a:spcPct val="120000"/>
              </a:lnSpc>
            </a:pPr>
            <a:r>
              <a:rPr lang="en-US" b="0" dirty="0" smtClean="0"/>
              <a:t>Commander,</a:t>
            </a:r>
          </a:p>
          <a:p>
            <a:pPr>
              <a:lnSpc>
                <a:spcPct val="120000"/>
              </a:lnSpc>
            </a:pPr>
            <a:r>
              <a:rPr lang="en-US" sz="1600" dirty="0" smtClean="0"/>
              <a:t>Vicksburg District</a:t>
            </a:r>
            <a:endParaRPr lang="en-US" sz="1600" b="0" dirty="0"/>
          </a:p>
          <a:p>
            <a:pPr>
              <a:lnSpc>
                <a:spcPct val="120000"/>
              </a:lnSpc>
            </a:pPr>
            <a:r>
              <a:rPr lang="en-US" sz="1600" b="0" dirty="0" smtClean="0"/>
              <a:t>March 2015</a:t>
            </a:r>
            <a:endParaRPr lang="en-US" sz="1400" b="0" dirty="0"/>
          </a:p>
          <a:p>
            <a:pPr>
              <a:lnSpc>
                <a:spcPct val="120000"/>
              </a:lnSpc>
            </a:pPr>
            <a:r>
              <a:rPr lang="en-US" b="0" dirty="0"/>
              <a:t/>
            </a:r>
            <a:br>
              <a:rPr lang="en-US" b="0" dirty="0"/>
            </a:br>
            <a:r>
              <a:rPr lang="en-US" sz="1800" b="0" dirty="0"/>
              <a:t>  </a:t>
            </a:r>
          </a:p>
        </p:txBody>
      </p:sp>
      <p:sp>
        <p:nvSpPr>
          <p:cNvPr id="15371" name="Rectangle 79"/>
          <p:cNvSpPr>
            <a:spLocks noChangeArrowheads="1"/>
          </p:cNvSpPr>
          <p:nvPr/>
        </p:nvSpPr>
        <p:spPr bwMode="auto">
          <a:xfrm>
            <a:off x="1635125" y="509588"/>
            <a:ext cx="5029200" cy="830997"/>
          </a:xfrm>
          <a:prstGeom prst="rect">
            <a:avLst/>
          </a:prstGeom>
          <a:noFill/>
          <a:ln w="12700">
            <a:noFill/>
            <a:miter lim="800000"/>
            <a:headEnd/>
            <a:tailEnd/>
          </a:ln>
        </p:spPr>
        <p:txBody>
          <a:bodyPr>
            <a:spAutoFit/>
          </a:bodyPr>
          <a:lstStyle/>
          <a:p>
            <a:r>
              <a:rPr lang="en-US" sz="2400" b="1" dirty="0" smtClean="0">
                <a:solidFill>
                  <a:srgbClr val="000099"/>
                </a:solidFill>
                <a:latin typeface="Segoe Script" pitchFamily="34" charset="0"/>
              </a:rPr>
              <a:t>Exploring Redesign and Replacement of the</a:t>
            </a:r>
            <a:endParaRPr lang="en-US" sz="2400" b="1" dirty="0">
              <a:solidFill>
                <a:srgbClr val="000099"/>
              </a:solidFill>
              <a:latin typeface="Segoe Script" pitchFamily="34" charset="0"/>
            </a:endParaRPr>
          </a:p>
        </p:txBody>
      </p:sp>
      <p:pic>
        <p:nvPicPr>
          <p:cNvPr id="15372" name="Picture 2" descr="C:\Users\B0PDCEEB\Pictures\ArmyStrong.png"/>
          <p:cNvPicPr>
            <a:picLocks noChangeAspect="1" noChangeArrowheads="1"/>
          </p:cNvPicPr>
          <p:nvPr/>
        </p:nvPicPr>
        <p:blipFill>
          <a:blip r:embed="rId8" cstate="email"/>
          <a:srcRect/>
          <a:stretch>
            <a:fillRect/>
          </a:stretch>
        </p:blipFill>
        <p:spPr bwMode="auto">
          <a:xfrm>
            <a:off x="0" y="76200"/>
            <a:ext cx="1414463" cy="1371600"/>
          </a:xfrm>
          <a:prstGeom prst="rect">
            <a:avLst/>
          </a:prstGeom>
          <a:noFill/>
          <a:ln w="9525">
            <a:noFill/>
            <a:miter lim="800000"/>
            <a:headEnd/>
            <a:tailEnd/>
          </a:ln>
        </p:spPr>
      </p:pic>
      <p:sp>
        <p:nvSpPr>
          <p:cNvPr id="15366" name="Line 19"/>
          <p:cNvSpPr>
            <a:spLocks noChangeShapeType="1"/>
          </p:cNvSpPr>
          <p:nvPr/>
        </p:nvSpPr>
        <p:spPr bwMode="auto">
          <a:xfrm>
            <a:off x="5181600" y="3505200"/>
            <a:ext cx="3962400" cy="0"/>
          </a:xfrm>
          <a:prstGeom prst="line">
            <a:avLst/>
          </a:prstGeom>
          <a:noFill/>
          <a:ln w="63500">
            <a:solidFill>
              <a:schemeClr val="bg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New_Orleans_Anim.wmv">
            <a:hlinkClick r:id="" action="ppaction://media"/>
          </p:cNvPr>
          <p:cNvPicPr>
            <a:picLocks noRot="1" noChangeAspect="1"/>
          </p:cNvPicPr>
          <p:nvPr>
            <a:videoFile r:link="rId1"/>
          </p:nvPr>
        </p:nvPicPr>
        <p:blipFill>
          <a:blip r:embed="rId4" cstate="email"/>
          <a:stretch>
            <a:fillRect/>
          </a:stretch>
        </p:blipFill>
        <p:spPr>
          <a:xfrm>
            <a:off x="457200" y="1371600"/>
            <a:ext cx="8263467" cy="4648200"/>
          </a:xfrm>
          <a:prstGeom prst="rect">
            <a:avLst/>
          </a:prstGeom>
        </p:spPr>
      </p:pic>
      <p:sp>
        <p:nvSpPr>
          <p:cNvPr id="6" name="TextBox 5"/>
          <p:cNvSpPr txBox="1"/>
          <p:nvPr/>
        </p:nvSpPr>
        <p:spPr>
          <a:xfrm>
            <a:off x="169994" y="224135"/>
            <a:ext cx="8804013" cy="584775"/>
          </a:xfrm>
          <a:prstGeom prst="rect">
            <a:avLst/>
          </a:prstGeom>
          <a:noFill/>
        </p:spPr>
        <p:txBody>
          <a:bodyPr wrap="none" rtlCol="0">
            <a:spAutoFit/>
          </a:bodyPr>
          <a:lstStyle/>
          <a:p>
            <a:pPr algn="ctr"/>
            <a:r>
              <a:rPr lang="en-US" sz="3200" dirty="0" smtClean="0">
                <a:solidFill>
                  <a:srgbClr val="FF0000"/>
                </a:solidFill>
                <a:latin typeface="Impact" pitchFamily="34" charset="0"/>
                <a:cs typeface="Arial" pitchFamily="34" charset="0"/>
              </a:rPr>
              <a:t>Levee Failure at New Orleans would be Catastrophic</a:t>
            </a:r>
            <a:endParaRPr lang="en-US" sz="3200" dirty="0">
              <a:solidFill>
                <a:srgbClr val="FF0000"/>
              </a:solidFill>
              <a:latin typeface="Impact" pitchFamily="34" charset="0"/>
              <a:cs typeface="Arial" pitchFamily="34" charset="0"/>
            </a:endParaRPr>
          </a:p>
        </p:txBody>
      </p:sp>
      <p:sp>
        <p:nvSpPr>
          <p:cNvPr id="7" name="TextBox 6"/>
          <p:cNvSpPr txBox="1"/>
          <p:nvPr/>
        </p:nvSpPr>
        <p:spPr>
          <a:xfrm>
            <a:off x="879590" y="757535"/>
            <a:ext cx="7384522" cy="461665"/>
          </a:xfrm>
          <a:prstGeom prst="rect">
            <a:avLst/>
          </a:prstGeom>
          <a:noFill/>
        </p:spPr>
        <p:txBody>
          <a:bodyPr wrap="none" rtlCol="0">
            <a:spAutoFit/>
          </a:bodyPr>
          <a:lstStyle/>
          <a:p>
            <a:pPr algn="ctr"/>
            <a:r>
              <a:rPr lang="en-US" sz="2400" i="1" dirty="0" smtClean="0">
                <a:solidFill>
                  <a:srgbClr val="FFFF00"/>
                </a:solidFill>
                <a:latin typeface="Segoe UI Semibold" pitchFamily="34" charset="0"/>
                <a:cs typeface="Arial" pitchFamily="34" charset="0"/>
              </a:rPr>
              <a:t>…no time to react to rapidly spreading flood waters</a:t>
            </a:r>
            <a:endParaRPr lang="en-US" sz="2400" i="1" dirty="0">
              <a:solidFill>
                <a:srgbClr val="FFFF00"/>
              </a:solidFill>
              <a:latin typeface="Segoe UI Semibold"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png"/>
          <p:cNvPicPr>
            <a:picLocks noChangeAspect="1"/>
          </p:cNvPicPr>
          <p:nvPr/>
        </p:nvPicPr>
        <p:blipFill>
          <a:blip r:embed="rId3" cstate="print"/>
          <a:srcRect l="833" b="1729"/>
          <a:stretch>
            <a:fillRect/>
          </a:stretch>
        </p:blipFill>
        <p:spPr>
          <a:xfrm>
            <a:off x="0" y="2527035"/>
            <a:ext cx="9144000" cy="4330965"/>
          </a:xfrm>
          <a:prstGeom prst="rect">
            <a:avLst/>
          </a:prstGeom>
        </p:spPr>
      </p:pic>
      <p:pic>
        <p:nvPicPr>
          <p:cNvPr id="13" name="Picture 12" descr="new orleans.png"/>
          <p:cNvPicPr>
            <a:picLocks noChangeAspect="1"/>
          </p:cNvPicPr>
          <p:nvPr/>
        </p:nvPicPr>
        <p:blipFill>
          <a:blip r:embed="rId4" cstate="email"/>
          <a:srcRect l="2563" t="2490" r="717" b="4297"/>
          <a:stretch>
            <a:fillRect/>
          </a:stretch>
        </p:blipFill>
        <p:spPr>
          <a:xfrm>
            <a:off x="0" y="0"/>
            <a:ext cx="9144000" cy="2895600"/>
          </a:xfrm>
          <a:prstGeom prst="rect">
            <a:avLst/>
          </a:prstGeom>
        </p:spPr>
      </p:pic>
      <p:sp>
        <p:nvSpPr>
          <p:cNvPr id="11" name="TextBox 10"/>
          <p:cNvSpPr txBox="1"/>
          <p:nvPr/>
        </p:nvSpPr>
        <p:spPr>
          <a:xfrm>
            <a:off x="1515254" y="4343400"/>
            <a:ext cx="7476346" cy="1104020"/>
          </a:xfrm>
          <a:prstGeom prst="rect">
            <a:avLst/>
          </a:prstGeom>
          <a:noFill/>
        </p:spPr>
        <p:txBody>
          <a:bodyPr wrap="square" rtlCol="0">
            <a:spAutoFit/>
          </a:bodyPr>
          <a:lstStyle/>
          <a:p>
            <a:pPr algn="ctr">
              <a:lnSpc>
                <a:spcPts val="2600"/>
              </a:lnSpc>
            </a:pPr>
            <a:r>
              <a:rPr lang="en-US" sz="2800" b="1" i="1" dirty="0" smtClean="0">
                <a:solidFill>
                  <a:srgbClr val="C00000"/>
                </a:solidFill>
              </a:rPr>
              <a:t>A</a:t>
            </a:r>
            <a:r>
              <a:rPr lang="en-US" sz="2800" b="1" i="1" dirty="0" smtClean="0"/>
              <a:t>utomated </a:t>
            </a:r>
            <a:r>
              <a:rPr lang="en-US" sz="2800" b="1" i="1" dirty="0" smtClean="0">
                <a:solidFill>
                  <a:srgbClr val="C00000"/>
                </a:solidFill>
              </a:rPr>
              <a:t>R</a:t>
            </a:r>
            <a:r>
              <a:rPr lang="en-US" sz="2800" b="1" i="1" dirty="0" smtClean="0"/>
              <a:t>evetment </a:t>
            </a:r>
            <a:r>
              <a:rPr lang="en-US" sz="2800" b="1" i="1" dirty="0" smtClean="0">
                <a:solidFill>
                  <a:srgbClr val="C00000"/>
                </a:solidFill>
              </a:rPr>
              <a:t>M</a:t>
            </a:r>
            <a:r>
              <a:rPr lang="en-US" sz="2800" b="1" i="1" dirty="0" smtClean="0"/>
              <a:t>achine </a:t>
            </a:r>
          </a:p>
          <a:p>
            <a:pPr algn="ctr">
              <a:lnSpc>
                <a:spcPts val="2600"/>
              </a:lnSpc>
            </a:pPr>
            <a:r>
              <a:rPr lang="en-US" sz="2800" b="1" i="1" dirty="0" smtClean="0">
                <a:solidFill>
                  <a:srgbClr val="C00000"/>
                </a:solidFill>
              </a:rPr>
              <a:t>or</a:t>
            </a:r>
            <a:r>
              <a:rPr lang="en-US" sz="2800" b="1" i="1" dirty="0" smtClean="0"/>
              <a:t> </a:t>
            </a:r>
          </a:p>
          <a:p>
            <a:pPr algn="ctr">
              <a:lnSpc>
                <a:spcPts val="2600"/>
              </a:lnSpc>
            </a:pPr>
            <a:r>
              <a:rPr lang="en-US" sz="2800" b="1" i="1" dirty="0" smtClean="0">
                <a:solidFill>
                  <a:srgbClr val="C00000"/>
                </a:solidFill>
              </a:rPr>
              <a:t>O</a:t>
            </a:r>
            <a:r>
              <a:rPr lang="en-US" sz="2800" b="1" i="1" dirty="0" smtClean="0"/>
              <a:t>perational </a:t>
            </a:r>
            <a:r>
              <a:rPr lang="en-US" sz="2800" b="1" i="1" dirty="0" smtClean="0">
                <a:solidFill>
                  <a:srgbClr val="C00000"/>
                </a:solidFill>
              </a:rPr>
              <a:t>N</a:t>
            </a:r>
            <a:r>
              <a:rPr lang="en-US" sz="2800" b="1" i="1" dirty="0" smtClean="0"/>
              <a:t>avigation </a:t>
            </a:r>
            <a:r>
              <a:rPr lang="en-US" sz="2800" b="1" i="1" dirty="0" smtClean="0">
                <a:solidFill>
                  <a:srgbClr val="C00000"/>
                </a:solidFill>
              </a:rPr>
              <a:t>E</a:t>
            </a:r>
            <a:r>
              <a:rPr lang="en-US" sz="2800" b="1" i="1" dirty="0" smtClean="0"/>
              <a:t>nhancement</a:t>
            </a:r>
            <a:endParaRPr lang="en-US" sz="2800" b="1" i="1" dirty="0"/>
          </a:p>
        </p:txBody>
      </p:sp>
      <p:sp>
        <p:nvSpPr>
          <p:cNvPr id="12" name="TextBox 11"/>
          <p:cNvSpPr txBox="1"/>
          <p:nvPr/>
        </p:nvSpPr>
        <p:spPr>
          <a:xfrm>
            <a:off x="1324957" y="990600"/>
            <a:ext cx="6494086" cy="1200329"/>
          </a:xfrm>
          <a:prstGeom prst="rect">
            <a:avLst/>
          </a:prstGeom>
          <a:noFill/>
        </p:spPr>
        <p:txBody>
          <a:bodyPr wrap="none" rtlCol="0">
            <a:spAutoFit/>
          </a:bodyPr>
          <a:lstStyle/>
          <a:p>
            <a:pPr algn="ctr"/>
            <a:r>
              <a:rPr lang="en-US" sz="7200" b="1" dirty="0" smtClean="0">
                <a:effectLst>
                  <a:reflection blurRad="6350" stA="55000" endA="50" endPos="85000" dir="5400000" sy="-100000" algn="bl" rotWithShape="0"/>
                </a:effectLst>
                <a:latin typeface="Arial Black" pitchFamily="34" charset="0"/>
                <a:cs typeface="Arial" pitchFamily="34" charset="0"/>
              </a:rPr>
              <a:t>ARMOR ONE</a:t>
            </a:r>
            <a:endParaRPr lang="en-US" sz="7200" b="1" dirty="0">
              <a:effectLst>
                <a:reflection blurRad="6350" stA="55000" endA="50" endPos="85000" dir="5400000" sy="-100000" algn="bl" rotWithShape="0"/>
              </a:effectLst>
              <a:latin typeface="Arial Black" pitchFamily="34" charset="0"/>
              <a:cs typeface="Arial" pitchFamily="34" charset="0"/>
            </a:endParaRPr>
          </a:p>
        </p:txBody>
      </p:sp>
      <p:sp>
        <p:nvSpPr>
          <p:cNvPr id="14" name="TextBox 13"/>
          <p:cNvSpPr txBox="1"/>
          <p:nvPr/>
        </p:nvSpPr>
        <p:spPr>
          <a:xfrm>
            <a:off x="2882644" y="560123"/>
            <a:ext cx="3387467" cy="525144"/>
          </a:xfrm>
          <a:prstGeom prst="rect">
            <a:avLst/>
          </a:prstGeom>
          <a:noFill/>
        </p:spPr>
        <p:txBody>
          <a:bodyPr wrap="none" rtlCol="0">
            <a:spAutoFit/>
          </a:bodyPr>
          <a:lstStyle/>
          <a:p>
            <a:pPr algn="ctr">
              <a:lnSpc>
                <a:spcPts val="2900"/>
              </a:lnSpc>
            </a:pPr>
            <a:r>
              <a:rPr lang="en-US" sz="4000" b="1" i="1" dirty="0" smtClean="0">
                <a:solidFill>
                  <a:schemeClr val="bg1"/>
                </a:solidFill>
                <a:effectLst>
                  <a:glow rad="101600">
                    <a:schemeClr val="tx1">
                      <a:alpha val="60000"/>
                    </a:schemeClr>
                  </a:glow>
                </a:effectLst>
                <a:latin typeface="Segoe Script" pitchFamily="34" charset="0"/>
              </a:rPr>
              <a:t>Introducing</a:t>
            </a:r>
            <a:endParaRPr lang="en-US" sz="4000" b="1" i="1" dirty="0">
              <a:solidFill>
                <a:schemeClr val="bg1"/>
              </a:solidFill>
              <a:effectLst>
                <a:glow rad="101600">
                  <a:schemeClr val="tx1">
                    <a:alpha val="60000"/>
                  </a:schemeClr>
                </a:glow>
              </a:effectLst>
              <a:latin typeface="Segoe Script" pitchFamily="34" charset="0"/>
            </a:endParaRPr>
          </a:p>
        </p:txBody>
      </p:sp>
      <p:sp>
        <p:nvSpPr>
          <p:cNvPr id="15" name="TextBox 14"/>
          <p:cNvSpPr txBox="1"/>
          <p:nvPr/>
        </p:nvSpPr>
        <p:spPr>
          <a:xfrm>
            <a:off x="2438400" y="3788223"/>
            <a:ext cx="5633273" cy="478977"/>
          </a:xfrm>
          <a:prstGeom prst="rect">
            <a:avLst/>
          </a:prstGeom>
          <a:noFill/>
        </p:spPr>
        <p:txBody>
          <a:bodyPr wrap="none" rtlCol="0">
            <a:spAutoFit/>
          </a:bodyPr>
          <a:lstStyle/>
          <a:p>
            <a:pPr algn="ctr">
              <a:lnSpc>
                <a:spcPts val="2900"/>
              </a:lnSpc>
            </a:pPr>
            <a:r>
              <a:rPr lang="en-US" sz="2800" b="1" i="1" dirty="0" smtClean="0">
                <a:solidFill>
                  <a:srgbClr val="C00000"/>
                </a:solidFill>
                <a:latin typeface="Segoe Script" pitchFamily="34" charset="0"/>
              </a:rPr>
              <a:t>Cutting-edge Technology for</a:t>
            </a:r>
            <a:endParaRPr lang="en-US" sz="2800" b="1" i="1" dirty="0">
              <a:solidFill>
                <a:srgbClr val="C00000"/>
              </a:solidFill>
              <a:latin typeface="Segoe Script" pitchFamily="34" charset="0"/>
            </a:endParaRPr>
          </a:p>
        </p:txBody>
      </p:sp>
      <p:pic>
        <p:nvPicPr>
          <p:cNvPr id="42" name="Picture 41" descr="New Unit 1.png"/>
          <p:cNvPicPr>
            <a:picLocks noChangeAspect="1"/>
          </p:cNvPicPr>
          <p:nvPr/>
        </p:nvPicPr>
        <p:blipFill>
          <a:blip r:embed="rId5" cstate="print"/>
          <a:stretch>
            <a:fillRect/>
          </a:stretch>
        </p:blipFill>
        <p:spPr>
          <a:xfrm>
            <a:off x="381001" y="2641599"/>
            <a:ext cx="3809999" cy="818677"/>
          </a:xfrm>
          <a:prstGeom prst="rect">
            <a:avLst/>
          </a:prstGeom>
        </p:spPr>
      </p:pic>
      <p:pic>
        <p:nvPicPr>
          <p:cNvPr id="46" name="Picture 45" descr="New Unit 2.png"/>
          <p:cNvPicPr>
            <a:picLocks noChangeAspect="1"/>
          </p:cNvPicPr>
          <p:nvPr/>
        </p:nvPicPr>
        <p:blipFill>
          <a:blip r:embed="rId6" cstate="print"/>
          <a:stretch>
            <a:fillRect/>
          </a:stretch>
        </p:blipFill>
        <p:spPr>
          <a:xfrm>
            <a:off x="381000" y="2641601"/>
            <a:ext cx="4191000" cy="840748"/>
          </a:xfrm>
          <a:prstGeom prst="rect">
            <a:avLst/>
          </a:prstGeom>
        </p:spPr>
      </p:pic>
      <p:pic>
        <p:nvPicPr>
          <p:cNvPr id="47" name="Picture 46" descr="New Unit 3.png"/>
          <p:cNvPicPr>
            <a:picLocks noChangeAspect="1"/>
          </p:cNvPicPr>
          <p:nvPr/>
        </p:nvPicPr>
        <p:blipFill>
          <a:blip r:embed="rId7" cstate="print"/>
          <a:stretch>
            <a:fillRect/>
          </a:stretch>
        </p:blipFill>
        <p:spPr>
          <a:xfrm>
            <a:off x="381000" y="2644103"/>
            <a:ext cx="4648200" cy="963884"/>
          </a:xfrm>
          <a:prstGeom prst="rect">
            <a:avLst/>
          </a:prstGeom>
        </p:spPr>
      </p:pic>
      <p:pic>
        <p:nvPicPr>
          <p:cNvPr id="49" name="Picture 48" descr="New Unit 5.png"/>
          <p:cNvPicPr>
            <a:picLocks noChangeAspect="1"/>
          </p:cNvPicPr>
          <p:nvPr/>
        </p:nvPicPr>
        <p:blipFill>
          <a:blip r:embed="rId8" cstate="print"/>
          <a:stretch>
            <a:fillRect/>
          </a:stretch>
        </p:blipFill>
        <p:spPr>
          <a:xfrm>
            <a:off x="381001" y="2641603"/>
            <a:ext cx="5867399" cy="107494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2"/>
                                        </p:tgtEl>
                                      </p:cBhvr>
                                    </p:animEffect>
                                    <p:set>
                                      <p:cBhvr>
                                        <p:cTn id="7" dur="1" fill="hold">
                                          <p:stCondLst>
                                            <p:cond delay="1999"/>
                                          </p:stCondLst>
                                        </p:cTn>
                                        <p:tgtEl>
                                          <p:spTgt spid="4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childTnLst>
                          </p:cTn>
                        </p:par>
                        <p:par>
                          <p:cTn id="10" fill="hold">
                            <p:stCondLst>
                              <p:cond delay="2000"/>
                            </p:stCondLst>
                            <p:childTnLst>
                              <p:par>
                                <p:cTn id="11" presetID="10" presetClass="exit" presetSubtype="0" fill="hold" nodeType="afterEffect">
                                  <p:stCondLst>
                                    <p:cond delay="0"/>
                                  </p:stCondLst>
                                  <p:childTnLst>
                                    <p:animEffect transition="out" filter="fade">
                                      <p:cBhvr>
                                        <p:cTn id="12" dur="2000"/>
                                        <p:tgtEl>
                                          <p:spTgt spid="46"/>
                                        </p:tgtEl>
                                      </p:cBhvr>
                                    </p:animEffect>
                                    <p:set>
                                      <p:cBhvr>
                                        <p:cTn id="13" dur="1" fill="hold">
                                          <p:stCondLst>
                                            <p:cond delay="1999"/>
                                          </p:stCondLst>
                                        </p:cTn>
                                        <p:tgtEl>
                                          <p:spTgt spid="4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childTnLst>
                                </p:cTn>
                              </p:par>
                            </p:childTnLst>
                          </p:cTn>
                        </p:par>
                        <p:par>
                          <p:cTn id="16" fill="hold">
                            <p:stCondLst>
                              <p:cond delay="4000"/>
                            </p:stCondLst>
                            <p:childTnLst>
                              <p:par>
                                <p:cTn id="17" presetID="10" presetClass="exit" presetSubtype="0" fill="hold" nodeType="afterEffect">
                                  <p:stCondLst>
                                    <p:cond delay="0"/>
                                  </p:stCondLst>
                                  <p:childTnLst>
                                    <p:animEffect transition="out" filter="fade">
                                      <p:cBhvr>
                                        <p:cTn id="18" dur="2000"/>
                                        <p:tgtEl>
                                          <p:spTgt spid="47"/>
                                        </p:tgtEl>
                                      </p:cBhvr>
                                    </p:animEffect>
                                    <p:set>
                                      <p:cBhvr>
                                        <p:cTn id="19" dur="1" fill="hold">
                                          <p:stCondLst>
                                            <p:cond delay="1999"/>
                                          </p:stCondLst>
                                        </p:cTn>
                                        <p:tgtEl>
                                          <p:spTgt spid="47"/>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2014 Coin - Front Only.png"/>
          <p:cNvPicPr>
            <a:picLocks noChangeAspect="1"/>
          </p:cNvPicPr>
          <p:nvPr/>
        </p:nvPicPr>
        <p:blipFill>
          <a:blip r:embed="rId4" cstate="email"/>
          <a:stretch>
            <a:fillRect/>
          </a:stretch>
        </p:blipFill>
        <p:spPr>
          <a:xfrm>
            <a:off x="2773676" y="1630676"/>
            <a:ext cx="3596647" cy="3596647"/>
          </a:xfrm>
          <a:prstGeom prst="rect">
            <a:avLst/>
          </a:prstGeom>
          <a:ln>
            <a:noFill/>
          </a:ln>
          <a:effectLst>
            <a:outerShdw blurRad="190500" algn="tl" rotWithShape="0">
              <a:srgbClr val="000000">
                <a:alpha val="70000"/>
              </a:srgbClr>
            </a:outerShdw>
          </a:effectLst>
        </p:spPr>
      </p:pic>
      <p:sp>
        <p:nvSpPr>
          <p:cNvPr id="6" name="TextBox 5"/>
          <p:cNvSpPr txBox="1"/>
          <p:nvPr/>
        </p:nvSpPr>
        <p:spPr>
          <a:xfrm>
            <a:off x="1324957" y="76200"/>
            <a:ext cx="6494086" cy="1200329"/>
          </a:xfrm>
          <a:prstGeom prst="rect">
            <a:avLst/>
          </a:prstGeom>
          <a:noFill/>
        </p:spPr>
        <p:txBody>
          <a:bodyPr wrap="none" rtlCol="0">
            <a:spAutoFit/>
          </a:bodyPr>
          <a:lstStyle/>
          <a:p>
            <a:pPr algn="ctr"/>
            <a:r>
              <a:rPr lang="en-US" sz="7200" b="1" dirty="0" smtClean="0">
                <a:solidFill>
                  <a:schemeClr val="bg1">
                    <a:lumMod val="50000"/>
                  </a:schemeClr>
                </a:solidFill>
                <a:latin typeface="Arial Black" pitchFamily="34" charset="0"/>
                <a:cs typeface="Arial" pitchFamily="34" charset="0"/>
              </a:rPr>
              <a:t>ARMOR ONE</a:t>
            </a:r>
            <a:endParaRPr lang="en-US" sz="7200" b="1" dirty="0">
              <a:solidFill>
                <a:schemeClr val="bg1">
                  <a:lumMod val="50000"/>
                </a:schemeClr>
              </a:solidFill>
              <a:latin typeface="Arial Black" pitchFamily="34" charset="0"/>
              <a:cs typeface="Arial" pitchFamily="34" charset="0"/>
            </a:endParaRPr>
          </a:p>
        </p:txBody>
      </p:sp>
      <p:sp>
        <p:nvSpPr>
          <p:cNvPr id="8" name="TextBox 7"/>
          <p:cNvSpPr txBox="1"/>
          <p:nvPr/>
        </p:nvSpPr>
        <p:spPr>
          <a:xfrm>
            <a:off x="4988237" y="6019800"/>
            <a:ext cx="3546163" cy="478977"/>
          </a:xfrm>
          <a:prstGeom prst="rect">
            <a:avLst/>
          </a:prstGeom>
          <a:noFill/>
        </p:spPr>
        <p:txBody>
          <a:bodyPr wrap="none" rtlCol="0">
            <a:spAutoFit/>
          </a:bodyPr>
          <a:lstStyle/>
          <a:p>
            <a:pPr algn="ctr">
              <a:lnSpc>
                <a:spcPts val="2900"/>
              </a:lnSpc>
            </a:pPr>
            <a:r>
              <a:rPr lang="en-US" sz="2800" b="1" i="1" dirty="0" smtClean="0">
                <a:solidFill>
                  <a:srgbClr val="FF0000"/>
                </a:solidFill>
                <a:latin typeface="Segoe Script" pitchFamily="34" charset="0"/>
              </a:rPr>
              <a:t>A New Beginning</a:t>
            </a:r>
            <a:endParaRPr lang="en-US" sz="2800" b="1" i="1" dirty="0">
              <a:solidFill>
                <a:srgbClr val="FF0000"/>
              </a:solidFill>
              <a:latin typeface="Segoe Script" pitchFamily="34" charset="0"/>
            </a:endParaRPr>
          </a:p>
        </p:txBody>
      </p:sp>
      <p:pic>
        <p:nvPicPr>
          <p:cNvPr id="10" name="MSUEnvironment020515.wmv">
            <a:hlinkClick r:id="" action="ppaction://media"/>
          </p:cNvPr>
          <p:cNvPicPr>
            <a:picLocks noRot="1" noChangeAspect="1"/>
          </p:cNvPicPr>
          <p:nvPr>
            <a:videoFile r:link="rId1"/>
          </p:nvPr>
        </p:nvPicPr>
        <p:blipFill>
          <a:blip r:embed="rId5" cstate="print"/>
          <a:stretch>
            <a:fillRect/>
          </a:stretch>
        </p:blipFill>
        <p:spPr>
          <a:xfrm>
            <a:off x="495300" y="1143000"/>
            <a:ext cx="81534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57200" y="3124200"/>
            <a:ext cx="1143000" cy="457200"/>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84313" y="533400"/>
            <a:ext cx="6775381" cy="1200329"/>
          </a:xfrm>
          <a:prstGeom prst="rect">
            <a:avLst/>
          </a:prstGeom>
          <a:noFill/>
        </p:spPr>
        <p:txBody>
          <a:bodyPr wrap="none" rtlCol="0">
            <a:spAutoFit/>
          </a:bodyPr>
          <a:lstStyle/>
          <a:p>
            <a:pPr algn="ctr"/>
            <a:r>
              <a:rPr lang="en-US" sz="7200" b="1" dirty="0" smtClean="0">
                <a:solidFill>
                  <a:schemeClr val="bg2">
                    <a:lumMod val="75000"/>
                  </a:schemeClr>
                </a:solidFill>
                <a:effectLst>
                  <a:reflection blurRad="6350" stA="55000" endA="50" endPos="85000" dir="5400000" sy="-100000" algn="bl" rotWithShape="0"/>
                </a:effectLst>
                <a:latin typeface="Arial Black" pitchFamily="34" charset="0"/>
                <a:cs typeface="Arial" pitchFamily="34" charset="0"/>
              </a:rPr>
              <a:t>The Timeline</a:t>
            </a:r>
            <a:endParaRPr lang="en-US" sz="7200" b="1" dirty="0">
              <a:solidFill>
                <a:schemeClr val="bg2">
                  <a:lumMod val="75000"/>
                </a:schemeClr>
              </a:solidFill>
              <a:effectLst>
                <a:reflection blurRad="6350" stA="55000" endA="50" endPos="85000" dir="5400000" sy="-100000" algn="bl" rotWithShape="0"/>
              </a:effectLst>
              <a:latin typeface="Arial Black" pitchFamily="34" charset="0"/>
              <a:cs typeface="Arial" pitchFamily="34" charset="0"/>
            </a:endParaRPr>
          </a:p>
        </p:txBody>
      </p:sp>
      <p:sp>
        <p:nvSpPr>
          <p:cNvPr id="11" name="TextBox 10"/>
          <p:cNvSpPr txBox="1"/>
          <p:nvPr/>
        </p:nvSpPr>
        <p:spPr>
          <a:xfrm>
            <a:off x="719665" y="2743200"/>
            <a:ext cx="697627" cy="369332"/>
          </a:xfrm>
          <a:prstGeom prst="rect">
            <a:avLst/>
          </a:prstGeom>
          <a:noFill/>
        </p:spPr>
        <p:txBody>
          <a:bodyPr wrap="none" rtlCol="0">
            <a:spAutoFit/>
          </a:bodyPr>
          <a:lstStyle/>
          <a:p>
            <a:r>
              <a:rPr lang="en-US" b="1" dirty="0" smtClean="0">
                <a:solidFill>
                  <a:srgbClr val="FF9933"/>
                </a:solidFill>
              </a:rPr>
              <a:t>FY 15</a:t>
            </a:r>
            <a:endParaRPr lang="en-US" b="1" dirty="0">
              <a:solidFill>
                <a:srgbClr val="FF9933"/>
              </a:solidFill>
            </a:endParaRPr>
          </a:p>
        </p:txBody>
      </p:sp>
      <p:sp>
        <p:nvSpPr>
          <p:cNvPr id="12" name="TextBox 11"/>
          <p:cNvSpPr txBox="1"/>
          <p:nvPr/>
        </p:nvSpPr>
        <p:spPr>
          <a:xfrm>
            <a:off x="457200" y="3657600"/>
            <a:ext cx="1219200" cy="830997"/>
          </a:xfrm>
          <a:prstGeom prst="rect">
            <a:avLst/>
          </a:prstGeom>
          <a:noFill/>
        </p:spPr>
        <p:txBody>
          <a:bodyPr wrap="square" rtlCol="0">
            <a:spAutoFit/>
          </a:bodyPr>
          <a:lstStyle/>
          <a:p>
            <a:pPr algn="ctr"/>
            <a:r>
              <a:rPr lang="en-US" sz="1200" dirty="0" smtClean="0">
                <a:solidFill>
                  <a:schemeClr val="bg2">
                    <a:lumMod val="90000"/>
                  </a:schemeClr>
                </a:solidFill>
              </a:rPr>
              <a:t>Develop Concept</a:t>
            </a:r>
          </a:p>
          <a:p>
            <a:pPr algn="ctr"/>
            <a:r>
              <a:rPr lang="en-US" sz="1200" dirty="0" smtClean="0">
                <a:solidFill>
                  <a:schemeClr val="bg2">
                    <a:lumMod val="90000"/>
                  </a:schemeClr>
                </a:solidFill>
              </a:rPr>
              <a:t>&amp; Define Parameters</a:t>
            </a:r>
            <a:endParaRPr lang="en-US" sz="1200" dirty="0">
              <a:solidFill>
                <a:schemeClr val="bg2">
                  <a:lumMod val="90000"/>
                </a:schemeClr>
              </a:solidFill>
            </a:endParaRPr>
          </a:p>
        </p:txBody>
      </p:sp>
      <p:sp>
        <p:nvSpPr>
          <p:cNvPr id="13" name="TextBox 12"/>
          <p:cNvSpPr txBox="1"/>
          <p:nvPr/>
        </p:nvSpPr>
        <p:spPr>
          <a:xfrm>
            <a:off x="1566335" y="3657600"/>
            <a:ext cx="1219200" cy="276999"/>
          </a:xfrm>
          <a:prstGeom prst="rect">
            <a:avLst/>
          </a:prstGeom>
          <a:noFill/>
        </p:spPr>
        <p:txBody>
          <a:bodyPr wrap="square" rtlCol="0">
            <a:spAutoFit/>
          </a:bodyPr>
          <a:lstStyle/>
          <a:p>
            <a:pPr algn="ctr"/>
            <a:r>
              <a:rPr lang="en-US" sz="1200" dirty="0" smtClean="0">
                <a:solidFill>
                  <a:schemeClr val="bg2">
                    <a:lumMod val="90000"/>
                  </a:schemeClr>
                </a:solidFill>
              </a:rPr>
              <a:t>Design Phase</a:t>
            </a:r>
            <a:endParaRPr lang="en-US" sz="1200" dirty="0">
              <a:solidFill>
                <a:schemeClr val="bg2">
                  <a:lumMod val="90000"/>
                </a:schemeClr>
              </a:solidFill>
            </a:endParaRPr>
          </a:p>
        </p:txBody>
      </p:sp>
      <p:sp>
        <p:nvSpPr>
          <p:cNvPr id="14" name="TextBox 13"/>
          <p:cNvSpPr txBox="1"/>
          <p:nvPr/>
        </p:nvSpPr>
        <p:spPr>
          <a:xfrm>
            <a:off x="2734718" y="3657600"/>
            <a:ext cx="1219200" cy="830997"/>
          </a:xfrm>
          <a:prstGeom prst="rect">
            <a:avLst/>
          </a:prstGeom>
          <a:noFill/>
        </p:spPr>
        <p:txBody>
          <a:bodyPr wrap="square" rtlCol="0">
            <a:spAutoFit/>
          </a:bodyPr>
          <a:lstStyle/>
          <a:p>
            <a:pPr algn="ctr"/>
            <a:r>
              <a:rPr lang="en-US" sz="1200" dirty="0" smtClean="0">
                <a:solidFill>
                  <a:schemeClr val="bg2">
                    <a:lumMod val="90000"/>
                  </a:schemeClr>
                </a:solidFill>
              </a:rPr>
              <a:t>Construction Phase </a:t>
            </a:r>
          </a:p>
          <a:p>
            <a:pPr algn="ctr"/>
            <a:r>
              <a:rPr lang="en-US" sz="1200" dirty="0" smtClean="0">
                <a:solidFill>
                  <a:schemeClr val="bg2">
                    <a:lumMod val="90000"/>
                  </a:schemeClr>
                </a:solidFill>
              </a:rPr>
              <a:t>Year </a:t>
            </a:r>
          </a:p>
          <a:p>
            <a:pPr algn="ctr"/>
            <a:r>
              <a:rPr lang="en-US" sz="1200" dirty="0" smtClean="0">
                <a:solidFill>
                  <a:schemeClr val="bg2">
                    <a:lumMod val="90000"/>
                  </a:schemeClr>
                </a:solidFill>
              </a:rPr>
              <a:t>One</a:t>
            </a:r>
            <a:endParaRPr lang="en-US" sz="1200" dirty="0">
              <a:solidFill>
                <a:schemeClr val="bg2">
                  <a:lumMod val="90000"/>
                </a:schemeClr>
              </a:solidFill>
            </a:endParaRPr>
          </a:p>
        </p:txBody>
      </p:sp>
      <p:sp>
        <p:nvSpPr>
          <p:cNvPr id="15" name="TextBox 14"/>
          <p:cNvSpPr txBox="1"/>
          <p:nvPr/>
        </p:nvSpPr>
        <p:spPr>
          <a:xfrm>
            <a:off x="3886200" y="3657600"/>
            <a:ext cx="1219200" cy="830997"/>
          </a:xfrm>
          <a:prstGeom prst="rect">
            <a:avLst/>
          </a:prstGeom>
          <a:noFill/>
        </p:spPr>
        <p:txBody>
          <a:bodyPr wrap="square" rtlCol="0">
            <a:spAutoFit/>
          </a:bodyPr>
          <a:lstStyle/>
          <a:p>
            <a:pPr algn="ctr"/>
            <a:r>
              <a:rPr lang="en-US" sz="1200" dirty="0" smtClean="0">
                <a:solidFill>
                  <a:schemeClr val="bg2">
                    <a:lumMod val="90000"/>
                  </a:schemeClr>
                </a:solidFill>
              </a:rPr>
              <a:t>Construction </a:t>
            </a:r>
          </a:p>
          <a:p>
            <a:pPr algn="ctr"/>
            <a:r>
              <a:rPr lang="en-US" sz="1200" dirty="0" smtClean="0">
                <a:solidFill>
                  <a:schemeClr val="bg2">
                    <a:lumMod val="90000"/>
                  </a:schemeClr>
                </a:solidFill>
              </a:rPr>
              <a:t>Phase</a:t>
            </a:r>
          </a:p>
          <a:p>
            <a:pPr algn="ctr"/>
            <a:r>
              <a:rPr lang="en-US" sz="1200" dirty="0" smtClean="0">
                <a:solidFill>
                  <a:schemeClr val="bg2">
                    <a:lumMod val="90000"/>
                  </a:schemeClr>
                </a:solidFill>
              </a:rPr>
              <a:t>Year </a:t>
            </a:r>
          </a:p>
          <a:p>
            <a:pPr algn="ctr"/>
            <a:r>
              <a:rPr lang="en-US" sz="1200" dirty="0" smtClean="0">
                <a:solidFill>
                  <a:schemeClr val="bg2">
                    <a:lumMod val="90000"/>
                  </a:schemeClr>
                </a:solidFill>
              </a:rPr>
              <a:t>Two</a:t>
            </a:r>
            <a:endParaRPr lang="en-US" sz="1200" dirty="0">
              <a:solidFill>
                <a:schemeClr val="bg2">
                  <a:lumMod val="90000"/>
                </a:schemeClr>
              </a:solidFill>
            </a:endParaRPr>
          </a:p>
        </p:txBody>
      </p:sp>
      <p:sp>
        <p:nvSpPr>
          <p:cNvPr id="16" name="TextBox 15"/>
          <p:cNvSpPr txBox="1"/>
          <p:nvPr/>
        </p:nvSpPr>
        <p:spPr>
          <a:xfrm>
            <a:off x="4953000" y="3657600"/>
            <a:ext cx="1219200" cy="830997"/>
          </a:xfrm>
          <a:prstGeom prst="rect">
            <a:avLst/>
          </a:prstGeom>
          <a:noFill/>
        </p:spPr>
        <p:txBody>
          <a:bodyPr wrap="square" rtlCol="0">
            <a:spAutoFit/>
          </a:bodyPr>
          <a:lstStyle/>
          <a:p>
            <a:pPr algn="ctr"/>
            <a:r>
              <a:rPr lang="en-US" sz="1200" dirty="0" smtClean="0">
                <a:solidFill>
                  <a:schemeClr val="bg2">
                    <a:lumMod val="90000"/>
                  </a:schemeClr>
                </a:solidFill>
              </a:rPr>
              <a:t>Construction</a:t>
            </a:r>
          </a:p>
          <a:p>
            <a:pPr algn="ctr"/>
            <a:r>
              <a:rPr lang="en-US" sz="1200" dirty="0" smtClean="0">
                <a:solidFill>
                  <a:schemeClr val="bg2">
                    <a:lumMod val="90000"/>
                  </a:schemeClr>
                </a:solidFill>
              </a:rPr>
              <a:t>Phase</a:t>
            </a:r>
          </a:p>
          <a:p>
            <a:pPr algn="ctr"/>
            <a:r>
              <a:rPr lang="en-US" sz="1200" dirty="0" smtClean="0">
                <a:solidFill>
                  <a:schemeClr val="bg2">
                    <a:lumMod val="90000"/>
                  </a:schemeClr>
                </a:solidFill>
              </a:rPr>
              <a:t>Year </a:t>
            </a:r>
          </a:p>
          <a:p>
            <a:pPr algn="ctr"/>
            <a:r>
              <a:rPr lang="en-US" sz="1200" dirty="0" smtClean="0">
                <a:solidFill>
                  <a:schemeClr val="bg2">
                    <a:lumMod val="90000"/>
                  </a:schemeClr>
                </a:solidFill>
              </a:rPr>
              <a:t>Three </a:t>
            </a:r>
            <a:endParaRPr lang="en-US" sz="1200" dirty="0">
              <a:solidFill>
                <a:schemeClr val="bg2">
                  <a:lumMod val="90000"/>
                </a:schemeClr>
              </a:solidFill>
            </a:endParaRPr>
          </a:p>
        </p:txBody>
      </p:sp>
      <p:sp>
        <p:nvSpPr>
          <p:cNvPr id="17" name="TextBox 16"/>
          <p:cNvSpPr txBox="1"/>
          <p:nvPr/>
        </p:nvSpPr>
        <p:spPr>
          <a:xfrm>
            <a:off x="6163730" y="3657600"/>
            <a:ext cx="1219200" cy="646331"/>
          </a:xfrm>
          <a:prstGeom prst="rect">
            <a:avLst/>
          </a:prstGeom>
          <a:noFill/>
        </p:spPr>
        <p:txBody>
          <a:bodyPr wrap="square" rtlCol="0">
            <a:spAutoFit/>
          </a:bodyPr>
          <a:lstStyle/>
          <a:p>
            <a:pPr algn="ctr"/>
            <a:r>
              <a:rPr lang="en-US" sz="1200" dirty="0" smtClean="0">
                <a:solidFill>
                  <a:schemeClr val="bg2">
                    <a:lumMod val="90000"/>
                  </a:schemeClr>
                </a:solidFill>
              </a:rPr>
              <a:t>Phase-In</a:t>
            </a:r>
          </a:p>
          <a:p>
            <a:pPr algn="ctr"/>
            <a:r>
              <a:rPr lang="en-US" sz="1200" dirty="0" smtClean="0">
                <a:solidFill>
                  <a:schemeClr val="bg2">
                    <a:lumMod val="90000"/>
                  </a:schemeClr>
                </a:solidFill>
              </a:rPr>
              <a:t>Process</a:t>
            </a:r>
          </a:p>
          <a:p>
            <a:pPr algn="ctr"/>
            <a:r>
              <a:rPr lang="en-US" sz="1200" dirty="0" smtClean="0">
                <a:solidFill>
                  <a:schemeClr val="bg2">
                    <a:lumMod val="90000"/>
                  </a:schemeClr>
                </a:solidFill>
              </a:rPr>
              <a:t>Year One</a:t>
            </a:r>
            <a:endParaRPr lang="en-US" sz="1200" dirty="0">
              <a:solidFill>
                <a:schemeClr val="bg2">
                  <a:lumMod val="90000"/>
                </a:schemeClr>
              </a:solidFill>
            </a:endParaRPr>
          </a:p>
        </p:txBody>
      </p:sp>
      <p:sp>
        <p:nvSpPr>
          <p:cNvPr id="18" name="TextBox 17"/>
          <p:cNvSpPr txBox="1"/>
          <p:nvPr/>
        </p:nvSpPr>
        <p:spPr>
          <a:xfrm>
            <a:off x="1828800" y="2743200"/>
            <a:ext cx="697627" cy="369332"/>
          </a:xfrm>
          <a:prstGeom prst="rect">
            <a:avLst/>
          </a:prstGeom>
          <a:noFill/>
        </p:spPr>
        <p:txBody>
          <a:bodyPr wrap="none" rtlCol="0">
            <a:spAutoFit/>
          </a:bodyPr>
          <a:lstStyle/>
          <a:p>
            <a:r>
              <a:rPr lang="en-US" b="1" dirty="0" smtClean="0">
                <a:solidFill>
                  <a:srgbClr val="FF9933"/>
                </a:solidFill>
              </a:rPr>
              <a:t>FY 16</a:t>
            </a:r>
            <a:endParaRPr lang="en-US" b="1" dirty="0">
              <a:solidFill>
                <a:srgbClr val="FF9933"/>
              </a:solidFill>
            </a:endParaRPr>
          </a:p>
        </p:txBody>
      </p:sp>
      <p:sp>
        <p:nvSpPr>
          <p:cNvPr id="22" name="TextBox 21"/>
          <p:cNvSpPr txBox="1"/>
          <p:nvPr/>
        </p:nvSpPr>
        <p:spPr>
          <a:xfrm>
            <a:off x="990594" y="4800600"/>
            <a:ext cx="1219200" cy="461665"/>
          </a:xfrm>
          <a:prstGeom prst="rect">
            <a:avLst/>
          </a:prstGeom>
          <a:noFill/>
        </p:spPr>
        <p:txBody>
          <a:bodyPr wrap="square" rtlCol="0">
            <a:spAutoFit/>
          </a:bodyPr>
          <a:lstStyle/>
          <a:p>
            <a:pPr algn="ctr"/>
            <a:r>
              <a:rPr lang="en-US" sz="1200" dirty="0" smtClean="0">
                <a:solidFill>
                  <a:srgbClr val="FF9933"/>
                </a:solidFill>
              </a:rPr>
              <a:t>Begin Design Drawings</a:t>
            </a:r>
            <a:endParaRPr lang="en-US" sz="1200" dirty="0">
              <a:solidFill>
                <a:srgbClr val="FF9933"/>
              </a:solidFill>
            </a:endParaRPr>
          </a:p>
        </p:txBody>
      </p:sp>
      <p:sp>
        <p:nvSpPr>
          <p:cNvPr id="24" name="TextBox 23"/>
          <p:cNvSpPr txBox="1"/>
          <p:nvPr/>
        </p:nvSpPr>
        <p:spPr>
          <a:xfrm>
            <a:off x="2133588" y="4732864"/>
            <a:ext cx="1219200" cy="461665"/>
          </a:xfrm>
          <a:prstGeom prst="rect">
            <a:avLst/>
          </a:prstGeom>
          <a:noFill/>
        </p:spPr>
        <p:txBody>
          <a:bodyPr wrap="square" rtlCol="0">
            <a:spAutoFit/>
          </a:bodyPr>
          <a:lstStyle/>
          <a:p>
            <a:pPr algn="ctr"/>
            <a:r>
              <a:rPr lang="en-US" sz="1200" dirty="0" smtClean="0">
                <a:solidFill>
                  <a:srgbClr val="FF9933"/>
                </a:solidFill>
              </a:rPr>
              <a:t>Complete Design Drawings</a:t>
            </a:r>
            <a:endParaRPr lang="en-US" sz="1200" dirty="0">
              <a:solidFill>
                <a:srgbClr val="FF9933"/>
              </a:solidFill>
            </a:endParaRPr>
          </a:p>
        </p:txBody>
      </p:sp>
      <p:sp>
        <p:nvSpPr>
          <p:cNvPr id="25" name="TextBox 24"/>
          <p:cNvSpPr txBox="1"/>
          <p:nvPr/>
        </p:nvSpPr>
        <p:spPr>
          <a:xfrm>
            <a:off x="2142055" y="5329535"/>
            <a:ext cx="1219200" cy="461665"/>
          </a:xfrm>
          <a:prstGeom prst="rect">
            <a:avLst/>
          </a:prstGeom>
          <a:noFill/>
        </p:spPr>
        <p:txBody>
          <a:bodyPr wrap="square" rtlCol="0">
            <a:spAutoFit/>
          </a:bodyPr>
          <a:lstStyle/>
          <a:p>
            <a:pPr algn="ctr"/>
            <a:r>
              <a:rPr lang="en-US" sz="1200" dirty="0" smtClean="0">
                <a:solidFill>
                  <a:srgbClr val="FF9933"/>
                </a:solidFill>
              </a:rPr>
              <a:t>Begin Construction</a:t>
            </a:r>
            <a:endParaRPr lang="en-US" sz="1200" dirty="0">
              <a:solidFill>
                <a:srgbClr val="FF9933"/>
              </a:solidFill>
            </a:endParaRPr>
          </a:p>
        </p:txBody>
      </p:sp>
      <p:cxnSp>
        <p:nvCxnSpPr>
          <p:cNvPr id="26" name="Straight Connector 25"/>
          <p:cNvCxnSpPr>
            <a:stCxn id="24" idx="2"/>
          </p:cNvCxnSpPr>
          <p:nvPr/>
        </p:nvCxnSpPr>
        <p:spPr>
          <a:xfrm>
            <a:off x="2743188" y="5194529"/>
            <a:ext cx="0" cy="139471"/>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76600" y="4741334"/>
            <a:ext cx="1219200" cy="646331"/>
          </a:xfrm>
          <a:prstGeom prst="rect">
            <a:avLst/>
          </a:prstGeom>
          <a:noFill/>
        </p:spPr>
        <p:txBody>
          <a:bodyPr wrap="square" rtlCol="0">
            <a:spAutoFit/>
          </a:bodyPr>
          <a:lstStyle/>
          <a:p>
            <a:pPr algn="ctr"/>
            <a:r>
              <a:rPr lang="en-US" sz="1200" dirty="0" smtClean="0">
                <a:solidFill>
                  <a:srgbClr val="FF9933"/>
                </a:solidFill>
              </a:rPr>
              <a:t>First</a:t>
            </a:r>
          </a:p>
          <a:p>
            <a:pPr algn="ctr"/>
            <a:r>
              <a:rPr lang="en-US" sz="1200" dirty="0" smtClean="0">
                <a:solidFill>
                  <a:srgbClr val="FF9933"/>
                </a:solidFill>
              </a:rPr>
              <a:t>Milestone</a:t>
            </a:r>
          </a:p>
          <a:p>
            <a:pPr algn="ctr"/>
            <a:r>
              <a:rPr lang="en-US" sz="1200" dirty="0" smtClean="0">
                <a:solidFill>
                  <a:srgbClr val="FF9933"/>
                </a:solidFill>
              </a:rPr>
              <a:t>Inspection</a:t>
            </a:r>
            <a:endParaRPr lang="en-US" sz="1200" dirty="0">
              <a:solidFill>
                <a:srgbClr val="FF9933"/>
              </a:solidFill>
            </a:endParaRPr>
          </a:p>
        </p:txBody>
      </p:sp>
      <p:sp>
        <p:nvSpPr>
          <p:cNvPr id="31" name="TextBox 30"/>
          <p:cNvSpPr txBox="1"/>
          <p:nvPr/>
        </p:nvSpPr>
        <p:spPr>
          <a:xfrm>
            <a:off x="4419600" y="4749801"/>
            <a:ext cx="1219200" cy="646331"/>
          </a:xfrm>
          <a:prstGeom prst="rect">
            <a:avLst/>
          </a:prstGeom>
          <a:noFill/>
        </p:spPr>
        <p:txBody>
          <a:bodyPr wrap="square" rtlCol="0">
            <a:spAutoFit/>
          </a:bodyPr>
          <a:lstStyle/>
          <a:p>
            <a:pPr algn="ctr"/>
            <a:r>
              <a:rPr lang="en-US" sz="1200" dirty="0" smtClean="0">
                <a:solidFill>
                  <a:srgbClr val="FF9933"/>
                </a:solidFill>
              </a:rPr>
              <a:t>Second</a:t>
            </a:r>
          </a:p>
          <a:p>
            <a:pPr algn="ctr"/>
            <a:r>
              <a:rPr lang="en-US" sz="1200" dirty="0" smtClean="0">
                <a:solidFill>
                  <a:srgbClr val="FF9933"/>
                </a:solidFill>
              </a:rPr>
              <a:t>Milestone</a:t>
            </a:r>
          </a:p>
          <a:p>
            <a:pPr algn="ctr"/>
            <a:r>
              <a:rPr lang="en-US" sz="1200" dirty="0" smtClean="0">
                <a:solidFill>
                  <a:srgbClr val="FF9933"/>
                </a:solidFill>
              </a:rPr>
              <a:t>Inspection</a:t>
            </a:r>
            <a:endParaRPr lang="en-US" sz="1200" dirty="0">
              <a:solidFill>
                <a:srgbClr val="FF9933"/>
              </a:solidFill>
            </a:endParaRPr>
          </a:p>
        </p:txBody>
      </p:sp>
      <p:sp>
        <p:nvSpPr>
          <p:cNvPr id="33" name="TextBox 32"/>
          <p:cNvSpPr txBox="1"/>
          <p:nvPr/>
        </p:nvSpPr>
        <p:spPr>
          <a:xfrm>
            <a:off x="2988734" y="2743200"/>
            <a:ext cx="697627" cy="369332"/>
          </a:xfrm>
          <a:prstGeom prst="rect">
            <a:avLst/>
          </a:prstGeom>
          <a:noFill/>
        </p:spPr>
        <p:txBody>
          <a:bodyPr wrap="none" rtlCol="0">
            <a:spAutoFit/>
          </a:bodyPr>
          <a:lstStyle/>
          <a:p>
            <a:r>
              <a:rPr lang="en-US" b="1" dirty="0" smtClean="0">
                <a:solidFill>
                  <a:srgbClr val="FF9933"/>
                </a:solidFill>
              </a:rPr>
              <a:t>FY 17</a:t>
            </a:r>
            <a:endParaRPr lang="en-US" b="1" dirty="0">
              <a:solidFill>
                <a:srgbClr val="FF9933"/>
              </a:solidFill>
            </a:endParaRPr>
          </a:p>
        </p:txBody>
      </p:sp>
      <p:sp>
        <p:nvSpPr>
          <p:cNvPr id="34" name="TextBox 33"/>
          <p:cNvSpPr txBox="1"/>
          <p:nvPr/>
        </p:nvSpPr>
        <p:spPr>
          <a:xfrm>
            <a:off x="4119886" y="2743200"/>
            <a:ext cx="697627" cy="369332"/>
          </a:xfrm>
          <a:prstGeom prst="rect">
            <a:avLst/>
          </a:prstGeom>
          <a:noFill/>
        </p:spPr>
        <p:txBody>
          <a:bodyPr wrap="none" rtlCol="0">
            <a:spAutoFit/>
          </a:bodyPr>
          <a:lstStyle/>
          <a:p>
            <a:r>
              <a:rPr lang="en-US" b="1" dirty="0" smtClean="0">
                <a:solidFill>
                  <a:srgbClr val="FF9933"/>
                </a:solidFill>
              </a:rPr>
              <a:t>FY 18</a:t>
            </a:r>
            <a:endParaRPr lang="en-US" b="1" dirty="0">
              <a:solidFill>
                <a:srgbClr val="FF9933"/>
              </a:solidFill>
            </a:endParaRPr>
          </a:p>
        </p:txBody>
      </p:sp>
      <p:sp>
        <p:nvSpPr>
          <p:cNvPr id="35" name="TextBox 34"/>
          <p:cNvSpPr txBox="1"/>
          <p:nvPr/>
        </p:nvSpPr>
        <p:spPr>
          <a:xfrm>
            <a:off x="5229009" y="2743200"/>
            <a:ext cx="697627" cy="369332"/>
          </a:xfrm>
          <a:prstGeom prst="rect">
            <a:avLst/>
          </a:prstGeom>
          <a:noFill/>
        </p:spPr>
        <p:txBody>
          <a:bodyPr wrap="none" rtlCol="0">
            <a:spAutoFit/>
          </a:bodyPr>
          <a:lstStyle/>
          <a:p>
            <a:r>
              <a:rPr lang="en-US" b="1" dirty="0" smtClean="0">
                <a:solidFill>
                  <a:srgbClr val="FF9933"/>
                </a:solidFill>
              </a:rPr>
              <a:t>FY 19</a:t>
            </a:r>
            <a:endParaRPr lang="en-US" b="1" dirty="0">
              <a:solidFill>
                <a:srgbClr val="FF9933"/>
              </a:solidFill>
            </a:endParaRPr>
          </a:p>
        </p:txBody>
      </p:sp>
      <p:sp>
        <p:nvSpPr>
          <p:cNvPr id="38" name="TextBox 37"/>
          <p:cNvSpPr txBox="1"/>
          <p:nvPr/>
        </p:nvSpPr>
        <p:spPr>
          <a:xfrm>
            <a:off x="6405874" y="2743200"/>
            <a:ext cx="697627" cy="369332"/>
          </a:xfrm>
          <a:prstGeom prst="rect">
            <a:avLst/>
          </a:prstGeom>
          <a:noFill/>
        </p:spPr>
        <p:txBody>
          <a:bodyPr wrap="none" rtlCol="0">
            <a:spAutoFit/>
          </a:bodyPr>
          <a:lstStyle/>
          <a:p>
            <a:r>
              <a:rPr lang="en-US" b="1" dirty="0" smtClean="0">
                <a:solidFill>
                  <a:srgbClr val="FF9933"/>
                </a:solidFill>
              </a:rPr>
              <a:t>FY 20</a:t>
            </a:r>
            <a:endParaRPr lang="en-US" b="1" dirty="0">
              <a:solidFill>
                <a:srgbClr val="FF9933"/>
              </a:solidFill>
            </a:endParaRPr>
          </a:p>
        </p:txBody>
      </p:sp>
      <p:sp>
        <p:nvSpPr>
          <p:cNvPr id="39" name="Rectangle 38"/>
          <p:cNvSpPr/>
          <p:nvPr/>
        </p:nvSpPr>
        <p:spPr>
          <a:xfrm>
            <a:off x="1600200" y="3124200"/>
            <a:ext cx="1143000" cy="457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743200" y="3124200"/>
            <a:ext cx="1143000" cy="457200"/>
          </a:xfrm>
          <a:prstGeom prst="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886200" y="3124200"/>
            <a:ext cx="1143000" cy="457200"/>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029200" y="3124200"/>
            <a:ext cx="1143000" cy="457200"/>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72200" y="3124200"/>
            <a:ext cx="1143000" cy="457200"/>
          </a:xfrm>
          <a:prstGeom prst="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315200" y="3124200"/>
            <a:ext cx="1143000" cy="457200"/>
          </a:xfrm>
          <a:prstGeom prst="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600200" y="3124200"/>
            <a:ext cx="0" cy="160020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43200" y="3124200"/>
            <a:ext cx="0" cy="160020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886200" y="3124200"/>
            <a:ext cx="0" cy="160020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29200" y="3124200"/>
            <a:ext cx="0" cy="160020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172200" y="3124200"/>
            <a:ext cx="0" cy="160020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562600" y="4749801"/>
            <a:ext cx="1219200" cy="461665"/>
          </a:xfrm>
          <a:prstGeom prst="rect">
            <a:avLst/>
          </a:prstGeom>
          <a:noFill/>
        </p:spPr>
        <p:txBody>
          <a:bodyPr wrap="square" rtlCol="0">
            <a:spAutoFit/>
          </a:bodyPr>
          <a:lstStyle/>
          <a:p>
            <a:pPr algn="ctr"/>
            <a:r>
              <a:rPr lang="en-US" sz="1200" dirty="0" smtClean="0">
                <a:solidFill>
                  <a:srgbClr val="FF9933"/>
                </a:solidFill>
              </a:rPr>
              <a:t>Final</a:t>
            </a:r>
          </a:p>
          <a:p>
            <a:pPr algn="ctr"/>
            <a:r>
              <a:rPr lang="en-US" sz="1200" dirty="0" smtClean="0">
                <a:solidFill>
                  <a:srgbClr val="FF9933"/>
                </a:solidFill>
              </a:rPr>
              <a:t>Inspection</a:t>
            </a:r>
            <a:endParaRPr lang="en-US" sz="1200" dirty="0">
              <a:solidFill>
                <a:srgbClr val="FF9933"/>
              </a:solidFill>
            </a:endParaRPr>
          </a:p>
        </p:txBody>
      </p:sp>
      <p:sp>
        <p:nvSpPr>
          <p:cNvPr id="46" name="TextBox 45"/>
          <p:cNvSpPr txBox="1"/>
          <p:nvPr/>
        </p:nvSpPr>
        <p:spPr>
          <a:xfrm>
            <a:off x="5579534" y="5350471"/>
            <a:ext cx="1219200" cy="461665"/>
          </a:xfrm>
          <a:prstGeom prst="rect">
            <a:avLst/>
          </a:prstGeom>
          <a:noFill/>
        </p:spPr>
        <p:txBody>
          <a:bodyPr wrap="square" rtlCol="0">
            <a:spAutoFit/>
          </a:bodyPr>
          <a:lstStyle/>
          <a:p>
            <a:pPr algn="ctr"/>
            <a:r>
              <a:rPr lang="en-US" sz="1200" dirty="0" smtClean="0">
                <a:solidFill>
                  <a:srgbClr val="FF9933"/>
                </a:solidFill>
              </a:rPr>
              <a:t>ARMOR ONE</a:t>
            </a:r>
          </a:p>
          <a:p>
            <a:pPr algn="ctr"/>
            <a:r>
              <a:rPr lang="en-US" sz="1200" dirty="0" smtClean="0">
                <a:solidFill>
                  <a:srgbClr val="FF9933"/>
                </a:solidFill>
              </a:rPr>
              <a:t>Delivery</a:t>
            </a:r>
            <a:endParaRPr lang="en-US" sz="1200" dirty="0">
              <a:solidFill>
                <a:srgbClr val="FF9933"/>
              </a:solidFill>
            </a:endParaRPr>
          </a:p>
        </p:txBody>
      </p:sp>
      <p:cxnSp>
        <p:nvCxnSpPr>
          <p:cNvPr id="47" name="Straight Connector 46"/>
          <p:cNvCxnSpPr/>
          <p:nvPr/>
        </p:nvCxnSpPr>
        <p:spPr>
          <a:xfrm>
            <a:off x="6180667" y="5215465"/>
            <a:ext cx="0" cy="139471"/>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315200" y="3124200"/>
            <a:ext cx="0" cy="160020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705600" y="4738468"/>
            <a:ext cx="1219200" cy="646331"/>
          </a:xfrm>
          <a:prstGeom prst="rect">
            <a:avLst/>
          </a:prstGeom>
          <a:noFill/>
        </p:spPr>
        <p:txBody>
          <a:bodyPr wrap="square" rtlCol="0">
            <a:spAutoFit/>
          </a:bodyPr>
          <a:lstStyle/>
          <a:p>
            <a:pPr algn="ctr"/>
            <a:r>
              <a:rPr lang="en-US" sz="1200" dirty="0" smtClean="0">
                <a:solidFill>
                  <a:srgbClr val="FF9933"/>
                </a:solidFill>
              </a:rPr>
              <a:t>ARMOR ONE</a:t>
            </a:r>
          </a:p>
          <a:p>
            <a:pPr algn="ctr"/>
            <a:r>
              <a:rPr lang="en-US" sz="1200" dirty="0" smtClean="0">
                <a:solidFill>
                  <a:srgbClr val="FF9933"/>
                </a:solidFill>
              </a:rPr>
              <a:t>Year One</a:t>
            </a:r>
          </a:p>
          <a:p>
            <a:pPr algn="ctr"/>
            <a:r>
              <a:rPr lang="en-US" sz="1200" dirty="0" smtClean="0">
                <a:solidFill>
                  <a:srgbClr val="FF9933"/>
                </a:solidFill>
              </a:rPr>
              <a:t>Evaluation</a:t>
            </a:r>
            <a:endParaRPr lang="en-US" sz="1200" dirty="0">
              <a:solidFill>
                <a:srgbClr val="FF9933"/>
              </a:solidFill>
            </a:endParaRPr>
          </a:p>
        </p:txBody>
      </p:sp>
      <p:sp>
        <p:nvSpPr>
          <p:cNvPr id="50" name="TextBox 49"/>
          <p:cNvSpPr txBox="1"/>
          <p:nvPr/>
        </p:nvSpPr>
        <p:spPr>
          <a:xfrm>
            <a:off x="7281332" y="3657600"/>
            <a:ext cx="1219200" cy="646331"/>
          </a:xfrm>
          <a:prstGeom prst="rect">
            <a:avLst/>
          </a:prstGeom>
          <a:noFill/>
        </p:spPr>
        <p:txBody>
          <a:bodyPr wrap="square" rtlCol="0">
            <a:spAutoFit/>
          </a:bodyPr>
          <a:lstStyle/>
          <a:p>
            <a:pPr algn="ctr"/>
            <a:r>
              <a:rPr lang="en-US" sz="1200" dirty="0" smtClean="0">
                <a:solidFill>
                  <a:schemeClr val="bg2">
                    <a:lumMod val="90000"/>
                  </a:schemeClr>
                </a:solidFill>
              </a:rPr>
              <a:t>Phase-In</a:t>
            </a:r>
          </a:p>
          <a:p>
            <a:pPr algn="ctr"/>
            <a:r>
              <a:rPr lang="en-US" sz="1200" dirty="0" smtClean="0">
                <a:solidFill>
                  <a:schemeClr val="bg2">
                    <a:lumMod val="90000"/>
                  </a:schemeClr>
                </a:solidFill>
              </a:rPr>
              <a:t>Process</a:t>
            </a:r>
          </a:p>
          <a:p>
            <a:pPr algn="ctr"/>
            <a:r>
              <a:rPr lang="en-US" sz="1200" dirty="0" smtClean="0">
                <a:solidFill>
                  <a:schemeClr val="bg2">
                    <a:lumMod val="90000"/>
                  </a:schemeClr>
                </a:solidFill>
              </a:rPr>
              <a:t>Year Two</a:t>
            </a:r>
            <a:endParaRPr lang="en-US" sz="1200" dirty="0">
              <a:solidFill>
                <a:schemeClr val="bg2">
                  <a:lumMod val="90000"/>
                </a:schemeClr>
              </a:solidFill>
            </a:endParaRPr>
          </a:p>
        </p:txBody>
      </p:sp>
      <p:cxnSp>
        <p:nvCxnSpPr>
          <p:cNvPr id="37" name="Straight Connector 36"/>
          <p:cNvCxnSpPr/>
          <p:nvPr/>
        </p:nvCxnSpPr>
        <p:spPr>
          <a:xfrm>
            <a:off x="8458200" y="3124200"/>
            <a:ext cx="0" cy="160020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848600" y="4741331"/>
            <a:ext cx="1219200" cy="646331"/>
          </a:xfrm>
          <a:prstGeom prst="rect">
            <a:avLst/>
          </a:prstGeom>
          <a:noFill/>
        </p:spPr>
        <p:txBody>
          <a:bodyPr wrap="square" rtlCol="0">
            <a:spAutoFit/>
          </a:bodyPr>
          <a:lstStyle/>
          <a:p>
            <a:pPr algn="ctr"/>
            <a:r>
              <a:rPr lang="en-US" sz="1200" dirty="0" smtClean="0">
                <a:solidFill>
                  <a:srgbClr val="FF9933"/>
                </a:solidFill>
              </a:rPr>
              <a:t>ARMOR ONE</a:t>
            </a:r>
          </a:p>
          <a:p>
            <a:pPr algn="ctr"/>
            <a:r>
              <a:rPr lang="en-US" sz="1200" dirty="0" smtClean="0">
                <a:solidFill>
                  <a:srgbClr val="FF9933"/>
                </a:solidFill>
              </a:rPr>
              <a:t>Year Two</a:t>
            </a:r>
          </a:p>
          <a:p>
            <a:pPr algn="ctr"/>
            <a:r>
              <a:rPr lang="en-US" sz="1200" dirty="0" smtClean="0">
                <a:solidFill>
                  <a:srgbClr val="FF9933"/>
                </a:solidFill>
              </a:rPr>
              <a:t>Evaluation</a:t>
            </a:r>
            <a:endParaRPr lang="en-US" sz="1200" dirty="0">
              <a:solidFill>
                <a:srgbClr val="FF9933"/>
              </a:solidFill>
            </a:endParaRPr>
          </a:p>
        </p:txBody>
      </p:sp>
      <p:sp>
        <p:nvSpPr>
          <p:cNvPr id="52" name="TextBox 51"/>
          <p:cNvSpPr txBox="1"/>
          <p:nvPr/>
        </p:nvSpPr>
        <p:spPr>
          <a:xfrm>
            <a:off x="7531973" y="2743200"/>
            <a:ext cx="697627" cy="369332"/>
          </a:xfrm>
          <a:prstGeom prst="rect">
            <a:avLst/>
          </a:prstGeom>
          <a:noFill/>
        </p:spPr>
        <p:txBody>
          <a:bodyPr wrap="none" rtlCol="0">
            <a:spAutoFit/>
          </a:bodyPr>
          <a:lstStyle/>
          <a:p>
            <a:r>
              <a:rPr lang="en-US" b="1" dirty="0" smtClean="0">
                <a:solidFill>
                  <a:srgbClr val="FF9933"/>
                </a:solidFill>
              </a:rPr>
              <a:t>FY 21</a:t>
            </a:r>
            <a:endParaRPr lang="en-US" b="1" dirty="0">
              <a:solidFill>
                <a:srgbClr val="FF9933"/>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08-034.JPG"/>
          <p:cNvPicPr>
            <a:picLocks noChangeAspect="1"/>
          </p:cNvPicPr>
          <p:nvPr/>
        </p:nvPicPr>
        <p:blipFill>
          <a:blip r:embed="rId2" cstate="email"/>
          <a:stretch>
            <a:fillRect/>
          </a:stretch>
        </p:blipFill>
        <p:spPr>
          <a:xfrm>
            <a:off x="0" y="0"/>
            <a:ext cx="9144000" cy="6858000"/>
          </a:xfrm>
          <a:prstGeom prst="rect">
            <a:avLst/>
          </a:prstGeom>
        </p:spPr>
      </p:pic>
      <p:pic>
        <p:nvPicPr>
          <p:cNvPr id="5" name="Picture 4" descr="2014 Coin - Front Only.png"/>
          <p:cNvPicPr>
            <a:picLocks noChangeAspect="1"/>
          </p:cNvPicPr>
          <p:nvPr/>
        </p:nvPicPr>
        <p:blipFill>
          <a:blip r:embed="rId3" cstate="email"/>
          <a:stretch>
            <a:fillRect/>
          </a:stretch>
        </p:blipFill>
        <p:spPr>
          <a:xfrm>
            <a:off x="2773676" y="1630676"/>
            <a:ext cx="3596647" cy="359664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9121.jpg"/>
          <p:cNvPicPr>
            <a:picLocks noChangeAspect="1"/>
          </p:cNvPicPr>
          <p:nvPr/>
        </p:nvPicPr>
        <p:blipFill>
          <a:blip r:embed="rId2" cstate="email">
            <a:lum bright="10000"/>
          </a:blip>
          <a:srcRect/>
          <a:stretch>
            <a:fillRect/>
          </a:stretch>
        </p:blipFill>
        <p:spPr>
          <a:xfrm>
            <a:off x="0" y="0"/>
            <a:ext cx="9144000" cy="6858000"/>
          </a:xfrm>
          <a:prstGeom prst="rect">
            <a:avLst/>
          </a:prstGeom>
        </p:spPr>
      </p:pic>
      <p:sp>
        <p:nvSpPr>
          <p:cNvPr id="4" name="TextBox 3"/>
          <p:cNvSpPr txBox="1"/>
          <p:nvPr/>
        </p:nvSpPr>
        <p:spPr>
          <a:xfrm>
            <a:off x="1513379" y="228600"/>
            <a:ext cx="6117242" cy="1077218"/>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3200" b="1" dirty="0" smtClean="0">
                <a:solidFill>
                  <a:schemeClr val="bg1"/>
                </a:solidFill>
                <a:latin typeface="Arial" pitchFamily="34" charset="0"/>
                <a:cs typeface="Arial" pitchFamily="34" charset="0"/>
              </a:rPr>
              <a:t>Mat Sinking Unit is Reaching the End of Its Effective Life</a:t>
            </a:r>
            <a:endParaRPr lang="en-US" sz="3200" b="1" dirty="0">
              <a:solidFill>
                <a:schemeClr val="bg1"/>
              </a:solidFill>
              <a:latin typeface="Arial" pitchFamily="34" charset="0"/>
              <a:cs typeface="Arial" pitchFamily="34" charset="0"/>
            </a:endParaRPr>
          </a:p>
        </p:txBody>
      </p:sp>
      <p:sp>
        <p:nvSpPr>
          <p:cNvPr id="6" name="TextBox 5"/>
          <p:cNvSpPr txBox="1"/>
          <p:nvPr/>
        </p:nvSpPr>
        <p:spPr>
          <a:xfrm>
            <a:off x="609600" y="3833431"/>
            <a:ext cx="8153400" cy="2613536"/>
          </a:xfrm>
          <a:prstGeom prst="rect">
            <a:avLst/>
          </a:prstGeom>
          <a:solidFill>
            <a:schemeClr val="tx1"/>
          </a:solidFill>
          <a:ln w="19050">
            <a:solidFill>
              <a:srgbClr val="C00000"/>
            </a:solidFill>
          </a:ln>
        </p:spPr>
        <p:txBody>
          <a:bodyPr wrap="square" lIns="274320" tIns="182880" rIns="45720" bIns="182880" rtlCol="0" anchor="ctr" anchorCtr="0">
            <a:spAutoFit/>
          </a:bodyPr>
          <a:lstStyle/>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FFCC"/>
                </a:solidFill>
                <a:latin typeface="Arial" pitchFamily="34" charset="0"/>
                <a:cs typeface="Arial" pitchFamily="34" charset="0"/>
              </a:rPr>
              <a:t>Built in 1948</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FF99"/>
                </a:solidFill>
                <a:latin typeface="Arial" pitchFamily="34" charset="0"/>
                <a:cs typeface="Arial" pitchFamily="34" charset="0"/>
              </a:rPr>
              <a:t>Cost of mandatory repairs @ $5-6M annually</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FF66"/>
                </a:solidFill>
                <a:latin typeface="Arial" pitchFamily="34" charset="0"/>
                <a:cs typeface="Arial" pitchFamily="34" charset="0"/>
              </a:rPr>
              <a:t>Numerous safety issues</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FF00"/>
                </a:solidFill>
                <a:latin typeface="Arial" pitchFamily="34" charset="0"/>
                <a:cs typeface="Arial" pitchFamily="34" charset="0"/>
              </a:rPr>
              <a:t>Spending money yearly in attempt to improve safety</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CC00"/>
                </a:solidFill>
                <a:latin typeface="Arial" pitchFamily="34" charset="0"/>
                <a:cs typeface="Arial" pitchFamily="34" charset="0"/>
              </a:rPr>
              <a:t>No automation requires large amount of manual labor</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9933"/>
                </a:solidFill>
                <a:latin typeface="Arial" pitchFamily="34" charset="0"/>
                <a:cs typeface="Arial" pitchFamily="34" charset="0"/>
              </a:rPr>
              <a:t>No warning sensors to indicate dangerous conditions nearby</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Webs of cabling required to operate</a:t>
            </a:r>
            <a:endParaRPr lang="en-US" sz="2000" b="1" dirty="0">
              <a:solidFill>
                <a:srgbClr val="FF0000"/>
              </a:solidFill>
              <a:latin typeface="Arial" pitchFamily="34" charset="0"/>
              <a:cs typeface="Arial" pitchFamily="34" charset="0"/>
            </a:endParaRPr>
          </a:p>
        </p:txBody>
      </p:sp>
      <p:pic>
        <p:nvPicPr>
          <p:cNvPr id="7" name="Picture 6" descr="MSU people poster_final1.jpg"/>
          <p:cNvPicPr>
            <a:picLocks noChangeAspect="1"/>
          </p:cNvPicPr>
          <p:nvPr/>
        </p:nvPicPr>
        <p:blipFill>
          <a:blip r:embed="rId3" cstate="email"/>
          <a:srcRect/>
          <a:stretch>
            <a:fillRect/>
          </a:stretch>
        </p:blipFill>
        <p:spPr>
          <a:xfrm>
            <a:off x="228600" y="1676400"/>
            <a:ext cx="1981200" cy="1324370"/>
          </a:xfrm>
          <a:prstGeom prst="rect">
            <a:avLst/>
          </a:prstGeom>
          <a:ln>
            <a:noFill/>
          </a:ln>
          <a:effectLst>
            <a:glow rad="101600">
              <a:srgbClr val="000000">
                <a:alpha val="60000"/>
              </a:srgbClr>
            </a:glow>
            <a:outerShdw blurRad="190500" algn="tl" rotWithShape="0">
              <a:srgbClr val="000000">
                <a:alpha val="70000"/>
              </a:srgbClr>
            </a:outerShdw>
          </a:effectLst>
          <a:scene3d>
            <a:camera prst="orthographicFront"/>
            <a:lightRig rig="threePt" dir="t"/>
          </a:scene3d>
          <a:sp3d>
            <a:bevelT/>
          </a:sp3d>
        </p:spPr>
      </p:pic>
      <p:pic>
        <p:nvPicPr>
          <p:cNvPr id="8" name="Picture 7" descr="MSU people poster_final1.jpg"/>
          <p:cNvPicPr>
            <a:picLocks noChangeAspect="1"/>
          </p:cNvPicPr>
          <p:nvPr/>
        </p:nvPicPr>
        <p:blipFill>
          <a:blip r:embed="rId4" cstate="email"/>
          <a:srcRect/>
          <a:stretch>
            <a:fillRect/>
          </a:stretch>
        </p:blipFill>
        <p:spPr>
          <a:xfrm>
            <a:off x="7086600" y="3429000"/>
            <a:ext cx="1771650" cy="1417320"/>
          </a:xfrm>
          <a:prstGeom prst="rect">
            <a:avLst/>
          </a:prstGeom>
          <a:ln>
            <a:noFill/>
          </a:ln>
          <a:effectLst>
            <a:glow rad="101600">
              <a:srgbClr val="000000">
                <a:alpha val="60000"/>
              </a:srgbClr>
            </a:glow>
            <a:outerShdw blurRad="190500" algn="tl" rotWithShape="0">
              <a:srgbClr val="000000">
                <a:alpha val="70000"/>
              </a:srgbClr>
            </a:outerShdw>
          </a:effectLst>
          <a:scene3d>
            <a:camera prst="orthographicFront"/>
            <a:lightRig rig="threePt" dir="t"/>
          </a:scene3d>
          <a:sp3d>
            <a:bevelT/>
          </a:sp3d>
        </p:spPr>
      </p:pic>
      <p:pic>
        <p:nvPicPr>
          <p:cNvPr id="9" name="Picture 8" descr="MSU people poster_final1.jpg"/>
          <p:cNvPicPr>
            <a:picLocks noChangeAspect="1"/>
          </p:cNvPicPr>
          <p:nvPr/>
        </p:nvPicPr>
        <p:blipFill>
          <a:blip r:embed="rId5" cstate="email"/>
          <a:srcRect/>
          <a:stretch>
            <a:fillRect/>
          </a:stretch>
        </p:blipFill>
        <p:spPr>
          <a:xfrm>
            <a:off x="6629400" y="1676400"/>
            <a:ext cx="2057400" cy="1543050"/>
          </a:xfrm>
          <a:prstGeom prst="rect">
            <a:avLst/>
          </a:prstGeom>
          <a:ln>
            <a:noFill/>
          </a:ln>
          <a:effectLst>
            <a:glow rad="101600">
              <a:srgbClr val="000000">
                <a:alpha val="60000"/>
              </a:srgbClr>
            </a:glow>
            <a:outerShdw blurRad="190500" algn="tl" rotWithShape="0">
              <a:srgbClr val="000000">
                <a:alpha val="70000"/>
              </a:srgb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U Environment, 020515 png.png"/>
          <p:cNvPicPr>
            <a:picLocks noChangeAspect="1"/>
          </p:cNvPicPr>
          <p:nvPr/>
        </p:nvPicPr>
        <p:blipFill>
          <a:blip r:embed="rId2" cstate="screen"/>
          <a:stretch>
            <a:fillRect/>
          </a:stretch>
        </p:blipFill>
        <p:spPr>
          <a:xfrm>
            <a:off x="0" y="0"/>
            <a:ext cx="9144000" cy="6858000"/>
          </a:xfrm>
          <a:prstGeom prst="rect">
            <a:avLst/>
          </a:prstGeom>
        </p:spPr>
      </p:pic>
      <p:sp>
        <p:nvSpPr>
          <p:cNvPr id="4" name="TextBox 3"/>
          <p:cNvSpPr txBox="1"/>
          <p:nvPr/>
        </p:nvSpPr>
        <p:spPr>
          <a:xfrm>
            <a:off x="1023390" y="228600"/>
            <a:ext cx="7097221" cy="584775"/>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3200" b="1" dirty="0" smtClean="0">
                <a:solidFill>
                  <a:schemeClr val="bg1"/>
                </a:solidFill>
                <a:latin typeface="Arial" pitchFamily="34" charset="0"/>
                <a:cs typeface="Arial" pitchFamily="34" charset="0"/>
              </a:rPr>
              <a:t>A New Revetment Machine Will…</a:t>
            </a:r>
            <a:endParaRPr lang="en-US" sz="3200" b="1" dirty="0">
              <a:solidFill>
                <a:schemeClr val="bg1"/>
              </a:solidFill>
              <a:latin typeface="Arial" pitchFamily="34" charset="0"/>
              <a:cs typeface="Arial" pitchFamily="34" charset="0"/>
            </a:endParaRPr>
          </a:p>
        </p:txBody>
      </p:sp>
      <p:sp>
        <p:nvSpPr>
          <p:cNvPr id="5" name="TextBox 4"/>
          <p:cNvSpPr txBox="1"/>
          <p:nvPr/>
        </p:nvSpPr>
        <p:spPr>
          <a:xfrm>
            <a:off x="609600" y="3673131"/>
            <a:ext cx="8153400" cy="2934137"/>
          </a:xfrm>
          <a:prstGeom prst="rect">
            <a:avLst/>
          </a:prstGeom>
          <a:solidFill>
            <a:schemeClr val="tx1"/>
          </a:solidFill>
          <a:ln w="19050">
            <a:solidFill>
              <a:srgbClr val="C00000"/>
            </a:solidFill>
          </a:ln>
        </p:spPr>
        <p:txBody>
          <a:bodyPr wrap="square" lIns="274320" tIns="182880" rIns="45720" bIns="182880" rtlCol="0" anchor="ctr" anchorCtr="0">
            <a:spAutoFit/>
          </a:bodyPr>
          <a:lstStyle/>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FFCC"/>
                </a:solidFill>
                <a:latin typeface="Arial" pitchFamily="34" charset="0"/>
                <a:cs typeface="Arial" pitchFamily="34" charset="0"/>
              </a:rPr>
              <a:t>Be more efficient and cost effective than current process</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FF99"/>
                </a:solidFill>
                <a:latin typeface="Arial" pitchFamily="34" charset="0"/>
                <a:cs typeface="Arial" pitchFamily="34" charset="0"/>
              </a:rPr>
              <a:t>Reduce the size of required associated plant</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FF66"/>
                </a:solidFill>
                <a:latin typeface="Arial" pitchFamily="34" charset="0"/>
                <a:cs typeface="Arial" pitchFamily="34" charset="0"/>
              </a:rPr>
              <a:t>Add higher paying technical jobs</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FF00"/>
                </a:solidFill>
                <a:latin typeface="Arial" pitchFamily="34" charset="0"/>
                <a:cs typeface="Arial" pitchFamily="34" charset="0"/>
              </a:rPr>
              <a:t>Reduce fuel consumption (carbon footprint)</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CC00"/>
                </a:solidFill>
                <a:latin typeface="Arial" pitchFamily="34" charset="0"/>
                <a:cs typeface="Arial" pitchFamily="34" charset="0"/>
              </a:rPr>
              <a:t>Reduce annual repair costs</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9933"/>
                </a:solidFill>
                <a:latin typeface="Arial" pitchFamily="34" charset="0"/>
                <a:cs typeface="Arial" pitchFamily="34" charset="0"/>
              </a:rPr>
              <a:t>Have more automations and safer working environment</a:t>
            </a:r>
          </a:p>
          <a:p>
            <a:pPr>
              <a:lnSpc>
                <a:spcPts val="2500"/>
              </a:lnSpc>
              <a:buClr>
                <a:schemeClr val="bg2"/>
              </a:buClr>
              <a:buSzPct val="200000"/>
              <a:buFont typeface="Arial" pitchFamily="34" charset="0"/>
              <a:buChar char="•"/>
            </a:pPr>
            <a:r>
              <a:rPr lang="en-US" sz="2000" b="1" dirty="0" smtClean="0">
                <a:solidFill>
                  <a:srgbClr val="000099"/>
                </a:solidFill>
                <a:latin typeface="Arial" pitchFamily="34" charset="0"/>
                <a:cs typeface="Arial" pitchFamily="34" charset="0"/>
              </a:rPr>
              <a:t> </a:t>
            </a:r>
            <a:r>
              <a:rPr lang="en-US" sz="2000" b="1" dirty="0" smtClean="0">
                <a:solidFill>
                  <a:srgbClr val="FF3300"/>
                </a:solidFill>
                <a:latin typeface="Arial" pitchFamily="34" charset="0"/>
                <a:cs typeface="Arial" pitchFamily="34" charset="0"/>
              </a:rPr>
              <a:t>Be more compact and mobile offering less channel restriction</a:t>
            </a:r>
          </a:p>
          <a:p>
            <a:pPr>
              <a:lnSpc>
                <a:spcPts val="2500"/>
              </a:lnSpc>
              <a:buClr>
                <a:schemeClr val="bg2"/>
              </a:buClr>
              <a:buSzPct val="200000"/>
              <a:buFont typeface="Arial" pitchFamily="34" charset="0"/>
              <a:buChar char="•"/>
            </a:pPr>
            <a:r>
              <a:rPr lang="en-US" sz="2000" b="1" dirty="0" smtClean="0">
                <a:solidFill>
                  <a:srgbClr val="FF0000"/>
                </a:solidFill>
                <a:latin typeface="Arial" pitchFamily="34" charset="0"/>
                <a:cs typeface="Arial" pitchFamily="34" charset="0"/>
              </a:rPr>
              <a:t> Allow armoring of the channel for the next 50 years</a:t>
            </a:r>
            <a:endParaRPr lang="en-US" sz="20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 river base.jpg"/>
          <p:cNvPicPr>
            <a:picLocks noChangeAspect="1"/>
          </p:cNvPicPr>
          <p:nvPr/>
        </p:nvPicPr>
        <p:blipFill>
          <a:blip r:embed="rId3" cstate="email"/>
          <a:srcRect l="5826" r="7767"/>
          <a:stretch>
            <a:fillRect/>
          </a:stretch>
        </p:blipFill>
        <p:spPr>
          <a:xfrm>
            <a:off x="0" y="-16565"/>
            <a:ext cx="6781800" cy="6824869"/>
          </a:xfrm>
          <a:prstGeom prst="rect">
            <a:avLst/>
          </a:prstGeom>
          <a:ln>
            <a:noFill/>
          </a:ln>
        </p:spPr>
      </p:pic>
      <p:sp>
        <p:nvSpPr>
          <p:cNvPr id="18" name="Rectangle 17"/>
          <p:cNvSpPr/>
          <p:nvPr/>
        </p:nvSpPr>
        <p:spPr>
          <a:xfrm>
            <a:off x="5867400" y="0"/>
            <a:ext cx="32766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Meander 3 - Blue.png"/>
          <p:cNvPicPr>
            <a:picLocks noChangeAspect="1"/>
          </p:cNvPicPr>
          <p:nvPr/>
        </p:nvPicPr>
        <p:blipFill>
          <a:blip r:embed="rId4" cstate="email"/>
          <a:stretch>
            <a:fillRect/>
          </a:stretch>
        </p:blipFill>
        <p:spPr>
          <a:xfrm>
            <a:off x="1584832" y="-7684"/>
            <a:ext cx="3050387" cy="6858000"/>
          </a:xfrm>
          <a:prstGeom prst="rect">
            <a:avLst/>
          </a:prstGeom>
        </p:spPr>
      </p:pic>
      <p:sp>
        <p:nvSpPr>
          <p:cNvPr id="13" name="TextBox 12"/>
          <p:cNvSpPr txBox="1"/>
          <p:nvPr/>
        </p:nvSpPr>
        <p:spPr>
          <a:xfrm>
            <a:off x="4424931" y="3200400"/>
            <a:ext cx="652743" cy="369332"/>
          </a:xfrm>
          <a:prstGeom prst="rect">
            <a:avLst/>
          </a:prstGeom>
          <a:solidFill>
            <a:srgbClr val="FFFF00"/>
          </a:solidFill>
        </p:spPr>
        <p:txBody>
          <a:bodyPr wrap="square" rtlCol="0">
            <a:spAutoFit/>
          </a:bodyPr>
          <a:lstStyle/>
          <a:p>
            <a:r>
              <a:rPr lang="en-US" dirty="0" smtClean="0"/>
              <a:t>1765</a:t>
            </a:r>
            <a:endParaRPr lang="en-US" dirty="0"/>
          </a:p>
        </p:txBody>
      </p:sp>
      <p:grpSp>
        <p:nvGrpSpPr>
          <p:cNvPr id="32" name="Group 31"/>
          <p:cNvGrpSpPr/>
          <p:nvPr/>
        </p:nvGrpSpPr>
        <p:grpSpPr>
          <a:xfrm>
            <a:off x="1039368" y="-25401"/>
            <a:ext cx="4675632" cy="6858000"/>
            <a:chOff x="1039368" y="-25401"/>
            <a:chExt cx="4675632" cy="6858000"/>
          </a:xfrm>
        </p:grpSpPr>
        <p:pic>
          <p:nvPicPr>
            <p:cNvPr id="9" name="Picture 8" descr="Meander 2 - Red.png"/>
            <p:cNvPicPr>
              <a:picLocks noChangeAspect="1"/>
            </p:cNvPicPr>
            <p:nvPr/>
          </p:nvPicPr>
          <p:blipFill>
            <a:blip r:embed="rId5" cstate="email"/>
            <a:stretch>
              <a:fillRect/>
            </a:stretch>
          </p:blipFill>
          <p:spPr>
            <a:xfrm>
              <a:off x="1039368" y="-25401"/>
              <a:ext cx="3487831" cy="6858000"/>
            </a:xfrm>
            <a:prstGeom prst="rect">
              <a:avLst/>
            </a:prstGeom>
          </p:spPr>
        </p:pic>
        <p:sp>
          <p:nvSpPr>
            <p:cNvPr id="14" name="TextBox 13"/>
            <p:cNvSpPr txBox="1"/>
            <p:nvPr/>
          </p:nvSpPr>
          <p:spPr>
            <a:xfrm>
              <a:off x="4419600" y="3593068"/>
              <a:ext cx="1295400" cy="369332"/>
            </a:xfrm>
            <a:prstGeom prst="rect">
              <a:avLst/>
            </a:prstGeom>
            <a:solidFill>
              <a:srgbClr val="FF0000"/>
            </a:solidFill>
          </p:spPr>
          <p:txBody>
            <a:bodyPr wrap="square" rtlCol="0">
              <a:spAutoFit/>
            </a:bodyPr>
            <a:lstStyle/>
            <a:p>
              <a:r>
                <a:rPr lang="en-US" dirty="0" smtClean="0"/>
                <a:t>1820 - 1830</a:t>
              </a:r>
              <a:endParaRPr lang="en-US" dirty="0"/>
            </a:p>
          </p:txBody>
        </p:sp>
      </p:grpSp>
      <p:grpSp>
        <p:nvGrpSpPr>
          <p:cNvPr id="31" name="Group 30"/>
          <p:cNvGrpSpPr/>
          <p:nvPr/>
        </p:nvGrpSpPr>
        <p:grpSpPr>
          <a:xfrm>
            <a:off x="708852" y="-17714"/>
            <a:ext cx="5029200" cy="6875714"/>
            <a:chOff x="708852" y="-17714"/>
            <a:chExt cx="5029200" cy="6875714"/>
          </a:xfrm>
        </p:grpSpPr>
        <p:pic>
          <p:nvPicPr>
            <p:cNvPr id="11" name="Picture 10" descr="Meander 4 - Green.png"/>
            <p:cNvPicPr>
              <a:picLocks noChangeAspect="1"/>
            </p:cNvPicPr>
            <p:nvPr/>
          </p:nvPicPr>
          <p:blipFill>
            <a:blip r:embed="rId6" cstate="email"/>
            <a:stretch>
              <a:fillRect/>
            </a:stretch>
          </p:blipFill>
          <p:spPr>
            <a:xfrm>
              <a:off x="708852" y="-17714"/>
              <a:ext cx="3676627" cy="6875714"/>
            </a:xfrm>
            <a:prstGeom prst="rect">
              <a:avLst/>
            </a:prstGeom>
          </p:spPr>
        </p:pic>
        <p:sp>
          <p:nvSpPr>
            <p:cNvPr id="15" name="TextBox 14"/>
            <p:cNvSpPr txBox="1"/>
            <p:nvPr/>
          </p:nvSpPr>
          <p:spPr>
            <a:xfrm>
              <a:off x="4442652" y="4010216"/>
              <a:ext cx="1295400" cy="370286"/>
            </a:xfrm>
            <a:prstGeom prst="rect">
              <a:avLst/>
            </a:prstGeom>
            <a:solidFill>
              <a:srgbClr val="00B050"/>
            </a:solidFill>
          </p:spPr>
          <p:txBody>
            <a:bodyPr wrap="square" rtlCol="0">
              <a:spAutoFit/>
            </a:bodyPr>
            <a:lstStyle/>
            <a:p>
              <a:r>
                <a:rPr lang="en-US" dirty="0" smtClean="0"/>
                <a:t>1881 - 1893</a:t>
              </a:r>
              <a:endParaRPr lang="en-US" dirty="0"/>
            </a:p>
          </p:txBody>
        </p:sp>
      </p:grpSp>
      <p:grpSp>
        <p:nvGrpSpPr>
          <p:cNvPr id="30" name="Group 29"/>
          <p:cNvGrpSpPr/>
          <p:nvPr/>
        </p:nvGrpSpPr>
        <p:grpSpPr>
          <a:xfrm>
            <a:off x="981456" y="-21772"/>
            <a:ext cx="5053072" cy="6858000"/>
            <a:chOff x="981456" y="-21772"/>
            <a:chExt cx="5053072" cy="6858000"/>
          </a:xfrm>
        </p:grpSpPr>
        <p:sp>
          <p:nvSpPr>
            <p:cNvPr id="16" name="TextBox 15"/>
            <p:cNvSpPr txBox="1"/>
            <p:nvPr/>
          </p:nvSpPr>
          <p:spPr>
            <a:xfrm>
              <a:off x="4434328" y="4415900"/>
              <a:ext cx="1600200" cy="369332"/>
            </a:xfrm>
            <a:prstGeom prst="rect">
              <a:avLst/>
            </a:prstGeom>
            <a:solidFill>
              <a:srgbClr val="00B0F0"/>
            </a:solidFill>
          </p:spPr>
          <p:txBody>
            <a:bodyPr wrap="square" rtlCol="0">
              <a:spAutoFit/>
            </a:bodyPr>
            <a:lstStyle/>
            <a:p>
              <a:r>
                <a:rPr lang="en-US" dirty="0" smtClean="0"/>
                <a:t>1930 - present</a:t>
              </a:r>
              <a:endParaRPr lang="en-US" dirty="0"/>
            </a:p>
          </p:txBody>
        </p:sp>
        <p:pic>
          <p:nvPicPr>
            <p:cNvPr id="26" name="Picture 25" descr="Meander 1.png"/>
            <p:cNvPicPr>
              <a:picLocks noChangeAspect="1"/>
            </p:cNvPicPr>
            <p:nvPr/>
          </p:nvPicPr>
          <p:blipFill>
            <a:blip r:embed="rId7" cstate="email"/>
            <a:stretch>
              <a:fillRect/>
            </a:stretch>
          </p:blipFill>
          <p:spPr>
            <a:xfrm>
              <a:off x="981456" y="-21772"/>
              <a:ext cx="3986220" cy="6858000"/>
            </a:xfrm>
            <a:prstGeom prst="rect">
              <a:avLst/>
            </a:prstGeom>
          </p:spPr>
        </p:pic>
      </p:grpSp>
      <p:sp>
        <p:nvSpPr>
          <p:cNvPr id="19" name="TextBox 18"/>
          <p:cNvSpPr txBox="1"/>
          <p:nvPr/>
        </p:nvSpPr>
        <p:spPr>
          <a:xfrm>
            <a:off x="6011336" y="76200"/>
            <a:ext cx="2819400" cy="1692771"/>
          </a:xfrm>
          <a:prstGeom prst="rect">
            <a:avLst/>
          </a:prstGeom>
          <a:noFill/>
        </p:spPr>
        <p:txBody>
          <a:bodyPr wrap="square" rtlCol="0">
            <a:spAutoFit/>
          </a:bodyPr>
          <a:lstStyle/>
          <a:p>
            <a:pPr algn="ctr"/>
            <a:r>
              <a:rPr lang="en-US" sz="2400" b="1" i="1" dirty="0" smtClean="0">
                <a:solidFill>
                  <a:schemeClr val="bg1"/>
                </a:solidFill>
                <a:latin typeface="Segoe UI Semibold" pitchFamily="34" charset="0"/>
                <a:cs typeface="Arial" pitchFamily="34" charset="0"/>
              </a:rPr>
              <a:t>Controlling </a:t>
            </a:r>
          </a:p>
          <a:p>
            <a:pPr algn="ctr"/>
            <a:r>
              <a:rPr lang="en-US" sz="2400" b="1" i="1" dirty="0" smtClean="0">
                <a:solidFill>
                  <a:schemeClr val="bg1"/>
                </a:solidFill>
                <a:latin typeface="Segoe UI Semibold" pitchFamily="34" charset="0"/>
                <a:cs typeface="Arial" pitchFamily="34" charset="0"/>
              </a:rPr>
              <a:t>the </a:t>
            </a:r>
          </a:p>
          <a:p>
            <a:pPr algn="ctr"/>
            <a:r>
              <a:rPr lang="en-US" sz="2800" b="1" i="1" dirty="0" smtClean="0">
                <a:solidFill>
                  <a:schemeClr val="bg1"/>
                </a:solidFill>
                <a:latin typeface="Impact" pitchFamily="34" charset="0"/>
                <a:cs typeface="Arial" pitchFamily="34" charset="0"/>
              </a:rPr>
              <a:t>Mighty </a:t>
            </a:r>
          </a:p>
          <a:p>
            <a:pPr algn="ctr"/>
            <a:r>
              <a:rPr lang="en-US" sz="2800" b="1" i="1" dirty="0" smtClean="0">
                <a:solidFill>
                  <a:schemeClr val="bg1"/>
                </a:solidFill>
                <a:latin typeface="Impact" pitchFamily="34" charset="0"/>
                <a:cs typeface="Arial" pitchFamily="34" charset="0"/>
              </a:rPr>
              <a:t>Mississippi River</a:t>
            </a:r>
            <a:endParaRPr lang="en-US" sz="2800" b="1" i="1" dirty="0">
              <a:solidFill>
                <a:schemeClr val="bg1"/>
              </a:solidFill>
              <a:latin typeface="Impact" pitchFamily="34" charset="0"/>
              <a:cs typeface="Arial" pitchFamily="34" charset="0"/>
            </a:endParaRPr>
          </a:p>
        </p:txBody>
      </p:sp>
      <p:sp>
        <p:nvSpPr>
          <p:cNvPr id="25" name="TextBox 24"/>
          <p:cNvSpPr txBox="1"/>
          <p:nvPr/>
        </p:nvSpPr>
        <p:spPr>
          <a:xfrm>
            <a:off x="6248400" y="1752600"/>
            <a:ext cx="2590800" cy="830997"/>
          </a:xfrm>
          <a:prstGeom prst="rect">
            <a:avLst/>
          </a:prstGeom>
          <a:noFill/>
        </p:spPr>
        <p:txBody>
          <a:bodyPr wrap="square" rtlCol="0">
            <a:spAutoFit/>
          </a:bodyPr>
          <a:lstStyle/>
          <a:p>
            <a:r>
              <a:rPr lang="en-US" sz="1600" i="1" dirty="0" smtClean="0">
                <a:solidFill>
                  <a:srgbClr val="CC66FF"/>
                </a:solidFill>
                <a:latin typeface="Arial" pitchFamily="34" charset="0"/>
                <a:cs typeface="Arial" pitchFamily="34" charset="0"/>
              </a:rPr>
              <a:t>Without armoring, the River is a constantly attacking force capable of:</a:t>
            </a:r>
            <a:endParaRPr lang="en-US" sz="1600" i="1" dirty="0">
              <a:solidFill>
                <a:srgbClr val="CC66FF"/>
              </a:solidFill>
              <a:latin typeface="Arial" pitchFamily="34" charset="0"/>
              <a:cs typeface="Arial" pitchFamily="34" charset="0"/>
            </a:endParaRPr>
          </a:p>
        </p:txBody>
      </p:sp>
      <p:sp>
        <p:nvSpPr>
          <p:cNvPr id="33" name="TextBox 32"/>
          <p:cNvSpPr txBox="1"/>
          <p:nvPr/>
        </p:nvSpPr>
        <p:spPr>
          <a:xfrm>
            <a:off x="6324600" y="2743200"/>
            <a:ext cx="2590800" cy="4031873"/>
          </a:xfrm>
          <a:prstGeom prst="rect">
            <a:avLst/>
          </a:prstGeom>
          <a:noFill/>
        </p:spPr>
        <p:txBody>
          <a:bodyPr wrap="square" rtlCol="0">
            <a:spAutoFit/>
          </a:bodyPr>
          <a:lstStyle/>
          <a:p>
            <a:r>
              <a:rPr lang="en-US" sz="1600" i="1" dirty="0" smtClean="0">
                <a:solidFill>
                  <a:srgbClr val="FFFF66"/>
                </a:solidFill>
                <a:latin typeface="Arial" pitchFamily="34" charset="0"/>
                <a:cs typeface="Arial" pitchFamily="34" charset="0"/>
              </a:rPr>
              <a:t>Cutting a new channel</a:t>
            </a:r>
          </a:p>
          <a:p>
            <a:endParaRPr lang="en-US" sz="1600" i="1" dirty="0" smtClean="0">
              <a:solidFill>
                <a:schemeClr val="bg1"/>
              </a:solidFill>
              <a:latin typeface="Arial" pitchFamily="34" charset="0"/>
              <a:cs typeface="Arial" pitchFamily="34" charset="0"/>
            </a:endParaRPr>
          </a:p>
          <a:p>
            <a:r>
              <a:rPr lang="en-US" sz="1600" i="1" dirty="0" smtClean="0">
                <a:solidFill>
                  <a:srgbClr val="FFCC66"/>
                </a:solidFill>
                <a:latin typeface="Arial" pitchFamily="34" charset="0"/>
                <a:cs typeface="Arial" pitchFamily="34" charset="0"/>
              </a:rPr>
              <a:t>Breaching a levee system</a:t>
            </a:r>
          </a:p>
          <a:p>
            <a:endParaRPr lang="en-US" sz="1600" i="1" dirty="0" smtClean="0">
              <a:solidFill>
                <a:schemeClr val="bg1"/>
              </a:solidFill>
              <a:latin typeface="Arial" pitchFamily="34" charset="0"/>
              <a:cs typeface="Arial" pitchFamily="34" charset="0"/>
            </a:endParaRPr>
          </a:p>
          <a:p>
            <a:r>
              <a:rPr lang="en-US" sz="1600" i="1" dirty="0" smtClean="0">
                <a:solidFill>
                  <a:srgbClr val="FF9933"/>
                </a:solidFill>
                <a:latin typeface="Arial" pitchFamily="34" charset="0"/>
                <a:cs typeface="Arial" pitchFamily="34" charset="0"/>
              </a:rPr>
              <a:t>Destroying property and threatening populations</a:t>
            </a:r>
          </a:p>
          <a:p>
            <a:endParaRPr lang="en-US" sz="1600" i="1" dirty="0" smtClean="0">
              <a:solidFill>
                <a:srgbClr val="FF9933"/>
              </a:solidFill>
              <a:latin typeface="Arial" pitchFamily="34" charset="0"/>
              <a:cs typeface="Arial" pitchFamily="34" charset="0"/>
            </a:endParaRPr>
          </a:p>
          <a:p>
            <a:r>
              <a:rPr lang="en-US" sz="1600" i="1" dirty="0" smtClean="0">
                <a:solidFill>
                  <a:srgbClr val="FF6600"/>
                </a:solidFill>
                <a:latin typeface="Arial" pitchFamily="34" charset="0"/>
                <a:cs typeface="Arial" pitchFamily="34" charset="0"/>
              </a:rPr>
              <a:t>Interrupting navigation and commerce</a:t>
            </a:r>
          </a:p>
          <a:p>
            <a:endParaRPr lang="en-US" sz="1600" i="1" dirty="0" smtClean="0">
              <a:solidFill>
                <a:schemeClr val="bg1"/>
              </a:solidFill>
              <a:latin typeface="Arial" pitchFamily="34" charset="0"/>
              <a:cs typeface="Arial" pitchFamily="34" charset="0"/>
            </a:endParaRPr>
          </a:p>
          <a:p>
            <a:r>
              <a:rPr lang="en-US" sz="1600" i="1" dirty="0" smtClean="0">
                <a:solidFill>
                  <a:srgbClr val="FF3300"/>
                </a:solidFill>
                <a:latin typeface="Arial" pitchFamily="34" charset="0"/>
                <a:cs typeface="Arial" pitchFamily="34" charset="0"/>
              </a:rPr>
              <a:t>Disrupting agricultural production</a:t>
            </a:r>
          </a:p>
          <a:p>
            <a:endParaRPr lang="en-US" sz="1600" i="1" dirty="0" smtClean="0">
              <a:solidFill>
                <a:schemeClr val="bg1"/>
              </a:solidFill>
              <a:latin typeface="Arial" pitchFamily="34" charset="0"/>
              <a:cs typeface="Arial" pitchFamily="34" charset="0"/>
            </a:endParaRPr>
          </a:p>
          <a:p>
            <a:r>
              <a:rPr lang="en-US" sz="1600" i="1" dirty="0" smtClean="0">
                <a:solidFill>
                  <a:srgbClr val="FF0000"/>
                </a:solidFill>
                <a:latin typeface="Arial" pitchFamily="34" charset="0"/>
                <a:cs typeface="Arial" pitchFamily="34" charset="0"/>
              </a:rPr>
              <a:t>Endangering natural habitats</a:t>
            </a:r>
          </a:p>
          <a:p>
            <a:endParaRPr lang="en-US" sz="1600" i="1" dirty="0">
              <a:solidFill>
                <a:schemeClr val="bg1"/>
              </a:solidFill>
              <a:latin typeface="Arial" pitchFamily="34" charset="0"/>
              <a:cs typeface="Arial" pitchFamily="34" charset="0"/>
            </a:endParaRPr>
          </a:p>
        </p:txBody>
      </p:sp>
      <p:sp>
        <p:nvSpPr>
          <p:cNvPr id="34" name="Oval 33"/>
          <p:cNvSpPr/>
          <p:nvPr/>
        </p:nvSpPr>
        <p:spPr>
          <a:xfrm>
            <a:off x="6172200" y="2819400"/>
            <a:ext cx="152400" cy="152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172200" y="3310468"/>
            <a:ext cx="152400" cy="152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172200" y="3810000"/>
            <a:ext cx="152400" cy="152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172200" y="4546602"/>
            <a:ext cx="152400" cy="152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172200" y="5257800"/>
            <a:ext cx="152400" cy="152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172200" y="6002866"/>
            <a:ext cx="152400" cy="152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3436620"/>
            <a:ext cx="4572000" cy="31318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00600" y="2743200"/>
            <a:ext cx="4191000" cy="411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762000"/>
            <a:ext cx="6553200" cy="2514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t.jpg"/>
          <p:cNvPicPr>
            <a:picLocks noChangeAspect="1"/>
          </p:cNvPicPr>
          <p:nvPr/>
        </p:nvPicPr>
        <p:blipFill>
          <a:blip r:embed="rId3" cstate="email"/>
          <a:stretch>
            <a:fillRect/>
          </a:stretch>
        </p:blipFill>
        <p:spPr>
          <a:xfrm>
            <a:off x="762000" y="1295400"/>
            <a:ext cx="2590800" cy="1790065"/>
          </a:xfrm>
          <a:prstGeom prst="rect">
            <a:avLst/>
          </a:prstGeom>
          <a:ln>
            <a:noFill/>
          </a:ln>
          <a:effectLst>
            <a:outerShdw blurRad="190500" algn="tl" rotWithShape="0">
              <a:srgbClr val="000000">
                <a:alpha val="70000"/>
              </a:srgbClr>
            </a:outerShdw>
          </a:effectLst>
        </p:spPr>
      </p:pic>
      <p:pic>
        <p:nvPicPr>
          <p:cNvPr id="9" name="Picture 8" descr="early revetment.jpg"/>
          <p:cNvPicPr>
            <a:picLocks noChangeAspect="1"/>
          </p:cNvPicPr>
          <p:nvPr/>
        </p:nvPicPr>
        <p:blipFill>
          <a:blip r:embed="rId4" cstate="email">
            <a:lum bright="20000"/>
          </a:blip>
          <a:srcRect l="3261" t="8573" r="7075" b="9987"/>
          <a:stretch>
            <a:fillRect/>
          </a:stretch>
        </p:blipFill>
        <p:spPr>
          <a:xfrm>
            <a:off x="5029201" y="4038600"/>
            <a:ext cx="3733800" cy="2579716"/>
          </a:xfrm>
          <a:prstGeom prst="rect">
            <a:avLst/>
          </a:prstGeom>
          <a:ln>
            <a:noFill/>
          </a:ln>
          <a:effectLst>
            <a:outerShdw blurRad="190500" algn="tl" rotWithShape="0">
              <a:srgbClr val="000000">
                <a:alpha val="70000"/>
              </a:srgbClr>
            </a:outerShdw>
          </a:effectLst>
        </p:spPr>
      </p:pic>
      <p:pic>
        <p:nvPicPr>
          <p:cNvPr id="12" name="Picture 11" descr="70-AM-134.jpg"/>
          <p:cNvPicPr>
            <a:picLocks noChangeAspect="1"/>
          </p:cNvPicPr>
          <p:nvPr/>
        </p:nvPicPr>
        <p:blipFill>
          <a:blip r:embed="rId5" cstate="email"/>
          <a:stretch>
            <a:fillRect/>
          </a:stretch>
        </p:blipFill>
        <p:spPr>
          <a:xfrm>
            <a:off x="533400" y="3893738"/>
            <a:ext cx="3657600" cy="2522302"/>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381000" y="152400"/>
            <a:ext cx="8379217" cy="523220"/>
          </a:xfrm>
          <a:prstGeom prst="rect">
            <a:avLst/>
          </a:prstGeom>
          <a:noFill/>
        </p:spPr>
        <p:txBody>
          <a:bodyPr wrap="square" rtlCol="0">
            <a:spAutoFit/>
          </a:bodyPr>
          <a:lstStyle/>
          <a:p>
            <a:pPr algn="ctr"/>
            <a:r>
              <a:rPr lang="en-US" sz="2800" b="1" dirty="0" smtClean="0">
                <a:solidFill>
                  <a:schemeClr val="bg1"/>
                </a:solidFill>
                <a:latin typeface="Arial" pitchFamily="34" charset="0"/>
                <a:cs typeface="Arial" pitchFamily="34" charset="0"/>
              </a:rPr>
              <a:t>Earlier Methods of Stabilizing the Channel</a:t>
            </a:r>
            <a:endParaRPr lang="en-US" sz="2800" b="1" dirty="0">
              <a:solidFill>
                <a:schemeClr val="bg1"/>
              </a:solidFill>
              <a:latin typeface="Arial" pitchFamily="34" charset="0"/>
              <a:cs typeface="Arial" pitchFamily="34" charset="0"/>
            </a:endParaRPr>
          </a:p>
        </p:txBody>
      </p:sp>
      <p:pic>
        <p:nvPicPr>
          <p:cNvPr id="10" name="Picture 9" descr="weave mat.jpg"/>
          <p:cNvPicPr>
            <a:picLocks noChangeAspect="1"/>
          </p:cNvPicPr>
          <p:nvPr/>
        </p:nvPicPr>
        <p:blipFill>
          <a:blip r:embed="rId6" cstate="email"/>
          <a:srcRect l="3773" t="7283" r="3774" b="12600"/>
          <a:stretch>
            <a:fillRect/>
          </a:stretch>
        </p:blipFill>
        <p:spPr>
          <a:xfrm>
            <a:off x="3581400" y="935635"/>
            <a:ext cx="3200400" cy="2155371"/>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785308" y="860685"/>
            <a:ext cx="2538067" cy="369332"/>
          </a:xfrm>
          <a:prstGeom prst="rect">
            <a:avLst/>
          </a:prstGeom>
          <a:noFill/>
        </p:spPr>
        <p:txBody>
          <a:bodyPr wrap="none" rtlCol="0">
            <a:spAutoFit/>
          </a:bodyPr>
          <a:lstStyle/>
          <a:p>
            <a:r>
              <a:rPr lang="en-US" b="1" i="1" dirty="0" smtClean="0">
                <a:latin typeface="Arial" pitchFamily="34" charset="0"/>
                <a:cs typeface="Arial" pitchFamily="34" charset="0"/>
              </a:rPr>
              <a:t>“Weaved” Willow Mat</a:t>
            </a:r>
            <a:endParaRPr lang="en-US" b="1" i="1" dirty="0">
              <a:latin typeface="Arial" pitchFamily="34" charset="0"/>
              <a:cs typeface="Arial" pitchFamily="34" charset="0"/>
            </a:endParaRPr>
          </a:p>
        </p:txBody>
      </p:sp>
      <p:sp>
        <p:nvSpPr>
          <p:cNvPr id="15" name="TextBox 14"/>
          <p:cNvSpPr txBox="1"/>
          <p:nvPr/>
        </p:nvSpPr>
        <p:spPr>
          <a:xfrm>
            <a:off x="780869" y="3490460"/>
            <a:ext cx="3570401" cy="369332"/>
          </a:xfrm>
          <a:prstGeom prst="rect">
            <a:avLst/>
          </a:prstGeom>
          <a:noFill/>
        </p:spPr>
        <p:txBody>
          <a:bodyPr wrap="square" rtlCol="0">
            <a:spAutoFit/>
          </a:bodyPr>
          <a:lstStyle/>
          <a:p>
            <a:r>
              <a:rPr lang="en-US" b="1" i="1" dirty="0" smtClean="0">
                <a:latin typeface="Arial" pitchFamily="34" charset="0"/>
                <a:cs typeface="Arial" pitchFamily="34" charset="0"/>
              </a:rPr>
              <a:t>1939 – Wood and Stone Mat</a:t>
            </a:r>
            <a:endParaRPr lang="en-US" b="1" i="1" dirty="0">
              <a:latin typeface="Arial" pitchFamily="34" charset="0"/>
              <a:cs typeface="Arial" pitchFamily="34" charset="0"/>
            </a:endParaRPr>
          </a:p>
        </p:txBody>
      </p:sp>
      <p:pic>
        <p:nvPicPr>
          <p:cNvPr id="4" name="Picture 3" descr="early revetment 2.jpg"/>
          <p:cNvPicPr>
            <a:picLocks noChangeAspect="1"/>
          </p:cNvPicPr>
          <p:nvPr/>
        </p:nvPicPr>
        <p:blipFill>
          <a:blip r:embed="rId7" cstate="email">
            <a:lum bright="20000"/>
          </a:blip>
          <a:srcRect/>
          <a:stretch>
            <a:fillRect/>
          </a:stretch>
        </p:blipFill>
        <p:spPr>
          <a:xfrm>
            <a:off x="5257800" y="3581400"/>
            <a:ext cx="2080794" cy="1456556"/>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7543800" y="2909754"/>
            <a:ext cx="1184940" cy="900246"/>
          </a:xfrm>
          <a:prstGeom prst="rect">
            <a:avLst/>
          </a:prstGeom>
          <a:noFill/>
        </p:spPr>
        <p:txBody>
          <a:bodyPr wrap="none" rtlCol="0">
            <a:spAutoFit/>
          </a:bodyPr>
          <a:lstStyle/>
          <a:p>
            <a:pPr algn="ctr">
              <a:lnSpc>
                <a:spcPts val="2100"/>
              </a:lnSpc>
            </a:pPr>
            <a:r>
              <a:rPr lang="en-US" b="1" i="1" dirty="0" smtClean="0">
                <a:latin typeface="Arial" pitchFamily="34" charset="0"/>
                <a:cs typeface="Arial" pitchFamily="34" charset="0"/>
              </a:rPr>
              <a:t>Placed</a:t>
            </a:r>
          </a:p>
          <a:p>
            <a:pPr algn="ctr">
              <a:lnSpc>
                <a:spcPts val="2100"/>
              </a:lnSpc>
            </a:pPr>
            <a:r>
              <a:rPr lang="en-US" b="1" i="1" dirty="0" smtClean="0">
                <a:latin typeface="Arial" pitchFamily="34" charset="0"/>
                <a:cs typeface="Arial" pitchFamily="34" charset="0"/>
              </a:rPr>
              <a:t>Concrete</a:t>
            </a:r>
          </a:p>
          <a:p>
            <a:pPr algn="ctr">
              <a:lnSpc>
                <a:spcPts val="2100"/>
              </a:lnSpc>
            </a:pPr>
            <a:r>
              <a:rPr lang="en-US" b="1" i="1" dirty="0" smtClean="0">
                <a:latin typeface="Arial" pitchFamily="34" charset="0"/>
                <a:cs typeface="Arial" pitchFamily="34" charset="0"/>
              </a:rPr>
              <a:t>Slabs</a:t>
            </a:r>
            <a:endParaRPr lang="en-US"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2016 Locator Map.png"/>
          <p:cNvPicPr>
            <a:picLocks noChangeAspect="1"/>
          </p:cNvPicPr>
          <p:nvPr/>
        </p:nvPicPr>
        <p:blipFill>
          <a:blip r:embed="rId4" cstate="print"/>
          <a:stretch>
            <a:fillRect/>
          </a:stretch>
        </p:blipFill>
        <p:spPr>
          <a:xfrm>
            <a:off x="5715000" y="381000"/>
            <a:ext cx="3117377" cy="6096000"/>
          </a:xfrm>
          <a:prstGeom prst="rect">
            <a:avLst/>
          </a:prstGeom>
        </p:spPr>
      </p:pic>
      <p:sp>
        <p:nvSpPr>
          <p:cNvPr id="4" name="TextBox 3"/>
          <p:cNvSpPr txBox="1"/>
          <p:nvPr/>
        </p:nvSpPr>
        <p:spPr>
          <a:xfrm>
            <a:off x="600434" y="381000"/>
            <a:ext cx="4623382" cy="584775"/>
          </a:xfrm>
          <a:prstGeom prst="rect">
            <a:avLst/>
          </a:prstGeom>
          <a:noFill/>
        </p:spPr>
        <p:txBody>
          <a:bodyPr wrap="none" rtlCol="0">
            <a:spAutoFit/>
          </a:bodyPr>
          <a:lstStyle/>
          <a:p>
            <a:r>
              <a:rPr lang="en-US" sz="3200" b="1" dirty="0" smtClean="0">
                <a:solidFill>
                  <a:schemeClr val="bg1"/>
                </a:solidFill>
                <a:latin typeface="Arial" pitchFamily="34" charset="0"/>
                <a:cs typeface="Arial" pitchFamily="34" charset="0"/>
              </a:rPr>
              <a:t>The Present Method….</a:t>
            </a:r>
            <a:endParaRPr lang="en-US" sz="3200" b="1" dirty="0">
              <a:solidFill>
                <a:schemeClr val="bg1"/>
              </a:solidFill>
              <a:latin typeface="Arial" pitchFamily="34" charset="0"/>
              <a:cs typeface="Arial" pitchFamily="34" charset="0"/>
            </a:endParaRPr>
          </a:p>
        </p:txBody>
      </p:sp>
      <p:pic>
        <p:nvPicPr>
          <p:cNvPr id="8" name="Picture 7" descr="MSU.jpg"/>
          <p:cNvPicPr>
            <a:picLocks noChangeAspect="1"/>
          </p:cNvPicPr>
          <p:nvPr/>
        </p:nvPicPr>
        <p:blipFill>
          <a:blip r:embed="rId5" cstate="email"/>
          <a:stretch>
            <a:fillRect/>
          </a:stretch>
        </p:blipFill>
        <p:spPr>
          <a:xfrm>
            <a:off x="2480732" y="4639736"/>
            <a:ext cx="2555334" cy="2072932"/>
          </a:xfrm>
          <a:prstGeom prst="rect">
            <a:avLst/>
          </a:prstGeom>
          <a:ln>
            <a:noFill/>
          </a:ln>
          <a:effectLst>
            <a:outerShdw blurRad="190500" algn="tl" rotWithShape="0">
              <a:srgbClr val="000000">
                <a:alpha val="70000"/>
              </a:srgbClr>
            </a:outerShdw>
          </a:effectLst>
        </p:spPr>
      </p:pic>
      <p:pic>
        <p:nvPicPr>
          <p:cNvPr id="10" name="Picture 9" descr="IMG_8328.JPG"/>
          <p:cNvPicPr>
            <a:picLocks noChangeAspect="1"/>
          </p:cNvPicPr>
          <p:nvPr/>
        </p:nvPicPr>
        <p:blipFill>
          <a:blip r:embed="rId6" cstate="email"/>
          <a:srcRect/>
          <a:stretch>
            <a:fillRect/>
          </a:stretch>
        </p:blipFill>
        <p:spPr>
          <a:xfrm>
            <a:off x="990600" y="4648200"/>
            <a:ext cx="1319309" cy="1841535"/>
          </a:xfrm>
          <a:prstGeom prst="rect">
            <a:avLst/>
          </a:prstGeom>
          <a:ln>
            <a:noFill/>
          </a:ln>
          <a:effectLst>
            <a:outerShdw blurRad="190500" algn="tl" rotWithShape="0">
              <a:srgbClr val="000000">
                <a:alpha val="70000"/>
              </a:srgbClr>
            </a:outerShdw>
          </a:effectLst>
        </p:spPr>
      </p:pic>
      <p:pic>
        <p:nvPicPr>
          <p:cNvPr id="15" name="20150220 Mat Sinking Unit Redesign 04.wmv">
            <a:hlinkClick r:id="" action="ppaction://media"/>
          </p:cNvPr>
          <p:cNvPicPr>
            <a:picLocks noRot="1" noChangeAspect="1"/>
          </p:cNvPicPr>
          <p:nvPr>
            <a:videoFile r:link="rId1"/>
          </p:nvPr>
        </p:nvPicPr>
        <p:blipFill>
          <a:blip r:embed="rId7" cstate="print"/>
          <a:stretch>
            <a:fillRect/>
          </a:stretch>
        </p:blipFill>
        <p:spPr>
          <a:xfrm>
            <a:off x="203195" y="1346207"/>
            <a:ext cx="5659479" cy="3183457"/>
          </a:xfrm>
          <a:prstGeom prst="rect">
            <a:avLst/>
          </a:prstGeom>
        </p:spPr>
      </p:pic>
      <p:sp>
        <p:nvSpPr>
          <p:cNvPr id="7" name="Rectangle 6"/>
          <p:cNvSpPr/>
          <p:nvPr/>
        </p:nvSpPr>
        <p:spPr>
          <a:xfrm>
            <a:off x="160867" y="1143000"/>
            <a:ext cx="5715000" cy="3657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6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667000"/>
            <a:ext cx="9144000" cy="4191000"/>
          </a:xfrm>
          <a:prstGeom prst="rect">
            <a:avLst/>
          </a:prstGeom>
          <a:solidFill>
            <a:srgbClr val="BCD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anoramic msu.jpg"/>
          <p:cNvPicPr>
            <a:picLocks noChangeAspect="1"/>
          </p:cNvPicPr>
          <p:nvPr/>
        </p:nvPicPr>
        <p:blipFill>
          <a:blip r:embed="rId3" cstate="email"/>
          <a:srcRect/>
          <a:stretch>
            <a:fillRect/>
          </a:stretch>
        </p:blipFill>
        <p:spPr>
          <a:xfrm>
            <a:off x="0" y="0"/>
            <a:ext cx="9160907" cy="2679967"/>
          </a:xfrm>
          <a:prstGeom prst="rect">
            <a:avLst/>
          </a:prstGeom>
        </p:spPr>
      </p:pic>
      <p:sp>
        <p:nvSpPr>
          <p:cNvPr id="11" name="TextBox 10"/>
          <p:cNvSpPr txBox="1"/>
          <p:nvPr/>
        </p:nvSpPr>
        <p:spPr>
          <a:xfrm>
            <a:off x="1600825" y="5105400"/>
            <a:ext cx="5942350" cy="1400383"/>
          </a:xfrm>
          <a:prstGeom prst="rect">
            <a:avLst/>
          </a:prstGeom>
          <a:noFill/>
        </p:spPr>
        <p:txBody>
          <a:bodyPr wrap="square" rtlCol="0">
            <a:spAutoFit/>
          </a:bodyPr>
          <a:lstStyle/>
          <a:p>
            <a:pPr algn="ctr">
              <a:lnSpc>
                <a:spcPts val="3400"/>
              </a:lnSpc>
            </a:pPr>
            <a:r>
              <a:rPr lang="en-US" sz="3600" b="1" dirty="0" smtClean="0">
                <a:latin typeface="Arial" pitchFamily="34" charset="0"/>
                <a:cs typeface="Arial" pitchFamily="34" charset="0"/>
              </a:rPr>
              <a:t>ARMORING THE RIVER</a:t>
            </a:r>
          </a:p>
          <a:p>
            <a:pPr algn="ctr">
              <a:lnSpc>
                <a:spcPts val="3400"/>
              </a:lnSpc>
            </a:pPr>
            <a:r>
              <a:rPr lang="en-US" sz="3200" b="1" i="1" dirty="0" smtClean="0">
                <a:latin typeface="Arial" pitchFamily="34" charset="0"/>
                <a:cs typeface="Arial" pitchFamily="34" charset="0"/>
              </a:rPr>
              <a:t>to Protect Commerce </a:t>
            </a:r>
          </a:p>
          <a:p>
            <a:pPr algn="ctr">
              <a:lnSpc>
                <a:spcPts val="3400"/>
              </a:lnSpc>
            </a:pPr>
            <a:r>
              <a:rPr lang="en-US" sz="3200" b="1" i="1" dirty="0" smtClean="0">
                <a:latin typeface="Arial" pitchFamily="34" charset="0"/>
                <a:cs typeface="Arial" pitchFamily="34" charset="0"/>
              </a:rPr>
              <a:t>and Prevent Flooding</a:t>
            </a:r>
            <a:endParaRPr lang="en-US" sz="3200" b="1" i="1" dirty="0">
              <a:latin typeface="Arial" pitchFamily="34" charset="0"/>
              <a:cs typeface="Arial" pitchFamily="34" charset="0"/>
            </a:endParaRPr>
          </a:p>
        </p:txBody>
      </p:sp>
      <p:pic>
        <p:nvPicPr>
          <p:cNvPr id="15" name="Content Placeholder 3" descr="St. Joseph.jpg"/>
          <p:cNvPicPr>
            <a:picLocks noChangeAspect="1"/>
          </p:cNvPicPr>
          <p:nvPr/>
        </p:nvPicPr>
        <p:blipFill>
          <a:blip r:embed="rId4" cstate="email"/>
          <a:srcRect/>
          <a:stretch>
            <a:fillRect/>
          </a:stretch>
        </p:blipFill>
        <p:spPr>
          <a:xfrm>
            <a:off x="228600" y="1295400"/>
            <a:ext cx="2133600" cy="2805112"/>
          </a:xfrm>
          <a:prstGeom prst="rect">
            <a:avLst/>
          </a:prstGeom>
          <a:effectLst>
            <a:outerShdw blurRad="50800" dist="101600" dir="2700000" algn="tl" rotWithShape="0">
              <a:prstClr val="black">
                <a:alpha val="40000"/>
              </a:prstClr>
            </a:outerShdw>
          </a:effectLst>
          <a:scene3d>
            <a:camera prst="orthographicFront"/>
            <a:lightRig rig="threePt" dir="t"/>
          </a:scene3d>
          <a:sp3d>
            <a:bevelT/>
          </a:sp3d>
        </p:spPr>
      </p:pic>
      <p:pic>
        <p:nvPicPr>
          <p:cNvPr id="19" name="Picture 18" descr="AV4H4366.jpg"/>
          <p:cNvPicPr>
            <a:picLocks noChangeAspect="1"/>
          </p:cNvPicPr>
          <p:nvPr/>
        </p:nvPicPr>
        <p:blipFill>
          <a:blip r:embed="rId5" cstate="email">
            <a:lum bright="10000"/>
          </a:blip>
          <a:stretch>
            <a:fillRect/>
          </a:stretch>
        </p:blipFill>
        <p:spPr>
          <a:xfrm>
            <a:off x="2590800" y="2057400"/>
            <a:ext cx="3543300" cy="2362200"/>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pic>
        <p:nvPicPr>
          <p:cNvPr id="17" name="Picture 16" descr="110 Seepage south of Lake Providence WB MRL.JPG"/>
          <p:cNvPicPr>
            <a:picLocks noChangeAspect="1"/>
          </p:cNvPicPr>
          <p:nvPr/>
        </p:nvPicPr>
        <p:blipFill>
          <a:blip r:embed="rId6" cstate="email"/>
          <a:srcRect/>
          <a:stretch>
            <a:fillRect/>
          </a:stretch>
        </p:blipFill>
        <p:spPr>
          <a:xfrm>
            <a:off x="5181600" y="3048000"/>
            <a:ext cx="3657600" cy="1767840"/>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pic>
        <p:nvPicPr>
          <p:cNvPr id="20" name="Picture 19" descr="Levee 1.jpg"/>
          <p:cNvPicPr>
            <a:picLocks noChangeAspect="1"/>
          </p:cNvPicPr>
          <p:nvPr/>
        </p:nvPicPr>
        <p:blipFill>
          <a:blip r:embed="rId7" cstate="email"/>
          <a:stretch>
            <a:fillRect/>
          </a:stretch>
        </p:blipFill>
        <p:spPr>
          <a:xfrm>
            <a:off x="6400800" y="1981200"/>
            <a:ext cx="2171700" cy="1447800"/>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pic>
        <p:nvPicPr>
          <p:cNvPr id="14" name="Picture 4" descr="AV4H4100.jpg"/>
          <p:cNvPicPr>
            <a:picLocks noChangeAspect="1"/>
          </p:cNvPicPr>
          <p:nvPr/>
        </p:nvPicPr>
        <p:blipFill>
          <a:blip r:embed="rId8" cstate="email"/>
          <a:srcRect/>
          <a:stretch>
            <a:fillRect/>
          </a:stretch>
        </p:blipFill>
        <p:spPr bwMode="auto">
          <a:xfrm>
            <a:off x="1219200" y="3276600"/>
            <a:ext cx="2438400" cy="1625600"/>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athedral.JPG"/>
          <p:cNvPicPr>
            <a:picLocks noChangeAspect="1"/>
          </p:cNvPicPr>
          <p:nvPr/>
        </p:nvPicPr>
        <p:blipFill>
          <a:blip r:embed="rId3" cstate="print"/>
          <a:stretch>
            <a:fillRect/>
          </a:stretch>
        </p:blipFill>
        <p:spPr>
          <a:xfrm rot="10800000">
            <a:off x="152400" y="1371600"/>
            <a:ext cx="1524000" cy="1143000"/>
          </a:xfrm>
          <a:prstGeom prst="rect">
            <a:avLst/>
          </a:prstGeom>
          <a:ln>
            <a:noFill/>
          </a:ln>
          <a:effectLst>
            <a:outerShdw blurRad="190500" algn="tl" rotWithShape="0">
              <a:srgbClr val="000000">
                <a:alpha val="70000"/>
              </a:srgbClr>
            </a:outerShdw>
          </a:effectLst>
        </p:spPr>
      </p:pic>
      <p:sp>
        <p:nvSpPr>
          <p:cNvPr id="6" name="TextBox 5"/>
          <p:cNvSpPr txBox="1"/>
          <p:nvPr/>
        </p:nvSpPr>
        <p:spPr>
          <a:xfrm>
            <a:off x="567268" y="2666152"/>
            <a:ext cx="2362200" cy="369332"/>
          </a:xfrm>
          <a:prstGeom prst="rect">
            <a:avLst/>
          </a:prstGeom>
          <a:noFill/>
        </p:spPr>
        <p:txBody>
          <a:bodyPr wrap="square" rtlCol="0">
            <a:spAutoFit/>
          </a:bodyPr>
          <a:lstStyle/>
          <a:p>
            <a:r>
              <a:rPr lang="en-US" dirty="0" smtClean="0"/>
              <a:t>Carrollton Revetment</a:t>
            </a:r>
            <a:endParaRPr lang="en-US" dirty="0"/>
          </a:p>
        </p:txBody>
      </p:sp>
      <p:pic>
        <p:nvPicPr>
          <p:cNvPr id="7" name="Picture 6" descr="DSC_5230.JPG"/>
          <p:cNvPicPr>
            <a:picLocks noChangeAspect="1"/>
          </p:cNvPicPr>
          <p:nvPr/>
        </p:nvPicPr>
        <p:blipFill>
          <a:blip r:embed="rId4" cstate="email"/>
          <a:stretch>
            <a:fillRect/>
          </a:stretch>
        </p:blipFill>
        <p:spPr>
          <a:xfrm>
            <a:off x="2971800" y="990600"/>
            <a:ext cx="2743200" cy="1822269"/>
          </a:xfrm>
          <a:prstGeom prst="rect">
            <a:avLst/>
          </a:prstGeom>
          <a:ln>
            <a:noFill/>
          </a:ln>
          <a:effectLst>
            <a:outerShdw blurRad="190500" algn="tl" rotWithShape="0">
              <a:srgbClr val="000000">
                <a:alpha val="70000"/>
              </a:srgbClr>
            </a:outerShdw>
          </a:effectLst>
        </p:spPr>
      </p:pic>
      <p:pic>
        <p:nvPicPr>
          <p:cNvPr id="9" name="Picture 8" descr="Mat Plant 337.jpg"/>
          <p:cNvPicPr>
            <a:picLocks noChangeAspect="1"/>
          </p:cNvPicPr>
          <p:nvPr/>
        </p:nvPicPr>
        <p:blipFill>
          <a:blip r:embed="rId5" cstate="email"/>
          <a:stretch>
            <a:fillRect/>
          </a:stretch>
        </p:blipFill>
        <p:spPr>
          <a:xfrm>
            <a:off x="5486400" y="304800"/>
            <a:ext cx="2286000" cy="1524000"/>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381000" y="228601"/>
            <a:ext cx="8379217" cy="584775"/>
          </a:xfrm>
          <a:prstGeom prst="rect">
            <a:avLst/>
          </a:prstGeom>
          <a:noFill/>
        </p:spPr>
        <p:txBody>
          <a:bodyPr wrap="square" rtlCol="0">
            <a:spAutoFit/>
          </a:bodyPr>
          <a:lstStyle/>
          <a:p>
            <a:r>
              <a:rPr lang="en-US" sz="3200" b="1" dirty="0" smtClean="0">
                <a:latin typeface="Arial" pitchFamily="34" charset="0"/>
                <a:cs typeface="Arial" pitchFamily="34" charset="0"/>
              </a:rPr>
              <a:t>Protecting New Orleans</a:t>
            </a:r>
            <a:endParaRPr lang="en-US" sz="3200" b="1" dirty="0">
              <a:latin typeface="Arial" pitchFamily="34" charset="0"/>
              <a:cs typeface="Arial" pitchFamily="34" charset="0"/>
            </a:endParaRPr>
          </a:p>
        </p:txBody>
      </p:sp>
      <p:pic>
        <p:nvPicPr>
          <p:cNvPr id="12" name="Picture 11" descr="Carrollton Cross Section.png"/>
          <p:cNvPicPr>
            <a:picLocks noChangeAspect="1"/>
          </p:cNvPicPr>
          <p:nvPr/>
        </p:nvPicPr>
        <p:blipFill>
          <a:blip r:embed="rId6" cstate="print"/>
          <a:stretch>
            <a:fillRect/>
          </a:stretch>
        </p:blipFill>
        <p:spPr>
          <a:xfrm>
            <a:off x="533400" y="3048000"/>
            <a:ext cx="7924800" cy="3629679"/>
          </a:xfrm>
          <a:prstGeom prst="rect">
            <a:avLst/>
          </a:prstGeom>
        </p:spPr>
      </p:pic>
      <p:pic>
        <p:nvPicPr>
          <p:cNvPr id="10" name="Picture 9" descr="Mat Plant 001.jpg"/>
          <p:cNvPicPr>
            <a:picLocks noChangeAspect="1"/>
          </p:cNvPicPr>
          <p:nvPr/>
        </p:nvPicPr>
        <p:blipFill>
          <a:blip r:embed="rId7" cstate="email"/>
          <a:srcRect/>
          <a:stretch>
            <a:fillRect/>
          </a:stretch>
        </p:blipFill>
        <p:spPr>
          <a:xfrm>
            <a:off x="6324600" y="3733800"/>
            <a:ext cx="2550276" cy="1422949"/>
          </a:xfrm>
          <a:prstGeom prst="rect">
            <a:avLst/>
          </a:prstGeom>
          <a:ln>
            <a:noFill/>
          </a:ln>
          <a:effectLst>
            <a:outerShdw blurRad="190500" algn="tl" rotWithShape="0">
              <a:srgbClr val="000000">
                <a:alpha val="70000"/>
              </a:srgbClr>
            </a:outerShdw>
          </a:effectLst>
        </p:spPr>
      </p:pic>
      <p:pic>
        <p:nvPicPr>
          <p:cNvPr id="13" name="Picture 12" descr="Carrollton Bend.gif"/>
          <p:cNvPicPr>
            <a:picLocks noChangeAspect="1"/>
          </p:cNvPicPr>
          <p:nvPr/>
        </p:nvPicPr>
        <p:blipFill>
          <a:blip r:embed="rId8" cstate="email"/>
          <a:srcRect l="19167" t="28050" r="16667" b="21190"/>
          <a:stretch>
            <a:fillRect/>
          </a:stretch>
        </p:blipFill>
        <p:spPr>
          <a:xfrm>
            <a:off x="5410200" y="1981200"/>
            <a:ext cx="3276600" cy="1574470"/>
          </a:xfrm>
          <a:prstGeom prst="rect">
            <a:avLst/>
          </a:prstGeom>
          <a:ln>
            <a:noFill/>
          </a:ln>
          <a:effectLst>
            <a:outerShdw blurRad="190500" algn="tl" rotWithShape="0">
              <a:srgbClr val="000000">
                <a:alpha val="70000"/>
              </a:srgbClr>
            </a:outerShdw>
          </a:effectLst>
        </p:spPr>
      </p:pic>
      <p:pic>
        <p:nvPicPr>
          <p:cNvPr id="14" name="Picture 13" descr="mud bugs.JPG"/>
          <p:cNvPicPr>
            <a:picLocks noChangeAspect="1"/>
          </p:cNvPicPr>
          <p:nvPr/>
        </p:nvPicPr>
        <p:blipFill>
          <a:blip r:embed="rId9" cstate="print"/>
          <a:stretch>
            <a:fillRect/>
          </a:stretch>
        </p:blipFill>
        <p:spPr>
          <a:xfrm rot="10800000">
            <a:off x="1396998" y="905933"/>
            <a:ext cx="1905000" cy="1428750"/>
          </a:xfrm>
          <a:prstGeom prst="rect">
            <a:avLst/>
          </a:prstGeom>
          <a:ln>
            <a:noFill/>
          </a:ln>
          <a:effectLst>
            <a:outerShdw blurRad="190500" algn="tl" rotWithShape="0">
              <a:srgbClr val="000000">
                <a:alpha val="70000"/>
              </a:srgbClr>
            </a:outerShdw>
          </a:effectLst>
        </p:spPr>
      </p:pic>
      <p:pic>
        <p:nvPicPr>
          <p:cNvPr id="16" name="Picture 15" descr="Jackson Square.JPG"/>
          <p:cNvPicPr>
            <a:picLocks noChangeAspect="1"/>
          </p:cNvPicPr>
          <p:nvPr/>
        </p:nvPicPr>
        <p:blipFill>
          <a:blip r:embed="rId10" cstate="print"/>
          <a:stretch>
            <a:fillRect/>
          </a:stretch>
        </p:blipFill>
        <p:spPr>
          <a:xfrm rot="5400000">
            <a:off x="7029450" y="666750"/>
            <a:ext cx="1676400" cy="12573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our 1.png"/>
          <p:cNvPicPr>
            <a:picLocks noChangeAspect="1"/>
          </p:cNvPicPr>
          <p:nvPr/>
        </p:nvPicPr>
        <p:blipFill>
          <a:blip r:embed="rId3" cstate="print"/>
          <a:srcRect l="833"/>
          <a:stretch>
            <a:fillRect/>
          </a:stretch>
        </p:blipFill>
        <p:spPr>
          <a:xfrm>
            <a:off x="0" y="0"/>
            <a:ext cx="9144000" cy="6858000"/>
          </a:xfrm>
          <a:prstGeom prst="rect">
            <a:avLst/>
          </a:prstGeom>
        </p:spPr>
      </p:pic>
      <p:pic>
        <p:nvPicPr>
          <p:cNvPr id="15" name="Picture 14" descr="Scour 2.png"/>
          <p:cNvPicPr>
            <a:picLocks noChangeAspect="1"/>
          </p:cNvPicPr>
          <p:nvPr/>
        </p:nvPicPr>
        <p:blipFill>
          <a:blip r:embed="rId4" cstate="print"/>
          <a:srcRect l="1074"/>
          <a:stretch>
            <a:fillRect/>
          </a:stretch>
        </p:blipFill>
        <p:spPr>
          <a:xfrm>
            <a:off x="0" y="0"/>
            <a:ext cx="9144000" cy="6858000"/>
          </a:xfrm>
          <a:prstGeom prst="rect">
            <a:avLst/>
          </a:prstGeom>
        </p:spPr>
      </p:pic>
      <p:pic>
        <p:nvPicPr>
          <p:cNvPr id="16" name="Picture 15" descr="Scour 3.png"/>
          <p:cNvPicPr>
            <a:picLocks noChangeAspect="1"/>
          </p:cNvPicPr>
          <p:nvPr/>
        </p:nvPicPr>
        <p:blipFill>
          <a:blip r:embed="rId5" cstate="print"/>
          <a:srcRect l="1074"/>
          <a:stretch>
            <a:fillRect/>
          </a:stretch>
        </p:blipFill>
        <p:spPr>
          <a:xfrm>
            <a:off x="0" y="0"/>
            <a:ext cx="9144000" cy="6858000"/>
          </a:xfrm>
          <a:prstGeom prst="rect">
            <a:avLst/>
          </a:prstGeom>
        </p:spPr>
      </p:pic>
      <p:pic>
        <p:nvPicPr>
          <p:cNvPr id="17" name="Picture 16" descr="Scour 4.png"/>
          <p:cNvPicPr>
            <a:picLocks noChangeAspect="1"/>
          </p:cNvPicPr>
          <p:nvPr/>
        </p:nvPicPr>
        <p:blipFill>
          <a:blip r:embed="rId6" cstate="print"/>
          <a:srcRect l="107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0" presetClass="exit" presetSubtype="0" fill="hold" nodeType="after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4000"/>
                            </p:stCondLst>
                            <p:childTnLst>
                              <p:par>
                                <p:cTn id="17" presetID="10" presetClass="exit" presetSubtype="0" fill="hold" nodeType="after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64306</TotalTime>
  <Words>1175</Words>
  <Application>Microsoft Office PowerPoint</Application>
  <PresentationFormat>On-screen Show (4:3)</PresentationFormat>
  <Paragraphs>137</Paragraphs>
  <Slides>14</Slides>
  <Notes>10</Notes>
  <HiddenSlides>0</HiddenSlides>
  <MMClips>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USACE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B4IMTVLG</dc:creator>
  <cp:lastModifiedBy>B4PRYESW</cp:lastModifiedBy>
  <cp:revision>118</cp:revision>
  <dcterms:created xsi:type="dcterms:W3CDTF">2014-12-08T14:27:21Z</dcterms:created>
  <dcterms:modified xsi:type="dcterms:W3CDTF">2015-03-04T14:42:35Z</dcterms:modified>
</cp:coreProperties>
</file>